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6.xml" ContentType="application/vnd.openxmlformats-officedocument.theme+xml"/>
  <Override PartName="/ppt/slideLayouts/slideLayout75.xml" ContentType="application/vnd.openxmlformats-officedocument.presentationml.slideLayout+xml"/>
  <Override PartName="/ppt/theme/theme7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5" r:id="rId1"/>
    <p:sldMasterId id="2147483656" r:id="rId2"/>
    <p:sldMasterId id="2147483681" r:id="rId3"/>
    <p:sldMasterId id="2147483694" r:id="rId4"/>
    <p:sldMasterId id="2147483805" r:id="rId5"/>
    <p:sldMasterId id="2147483906" r:id="rId6"/>
    <p:sldMasterId id="2147484033" r:id="rId7"/>
    <p:sldMasterId id="2147484600" r:id="rId8"/>
    <p:sldMasterId id="2147485190" r:id="rId9"/>
  </p:sldMasterIdLst>
  <p:notesMasterIdLst>
    <p:notesMasterId r:id="rId16"/>
  </p:notesMasterIdLst>
  <p:sldIdLst>
    <p:sldId id="1683" r:id="rId10"/>
    <p:sldId id="2203" r:id="rId11"/>
    <p:sldId id="2200" r:id="rId12"/>
    <p:sldId id="2202" r:id="rId13"/>
    <p:sldId id="2181" r:id="rId14"/>
    <p:sldId id="2191" r:id="rId15"/>
  </p:sldIdLst>
  <p:sldSz cx="9906000" cy="6858000" type="A4"/>
  <p:notesSz cx="6797675" cy="9926638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000" b="1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1000" b="1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1000" b="1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1000" b="1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D4B1"/>
    <a:srgbClr val="FFC000"/>
    <a:srgbClr val="FF9966"/>
    <a:srgbClr val="FFFF00"/>
    <a:srgbClr val="FFCCCC"/>
    <a:srgbClr val="9999FF"/>
    <a:srgbClr val="CDC0DC"/>
    <a:srgbClr val="DFAAF4"/>
    <a:srgbClr val="CC99FF"/>
    <a:srgbClr val="B7B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86" autoAdjust="0"/>
    <p:restoredTop sz="95842" autoAdjust="0"/>
  </p:normalViewPr>
  <p:slideViewPr>
    <p:cSldViewPr snapToGrid="0">
      <p:cViewPr varScale="1">
        <p:scale>
          <a:sx n="123" d="100"/>
          <a:sy n="123" d="100"/>
        </p:scale>
        <p:origin x="-1182" y="-90"/>
      </p:cViewPr>
      <p:guideLst>
        <p:guide orient="horz" pos="486"/>
        <p:guide orient="horz" pos="4128"/>
        <p:guide orient="horz" pos="1524"/>
        <p:guide/>
      </p:guideLst>
    </p:cSldViewPr>
  </p:slideViewPr>
  <p:outlineViewPr>
    <p:cViewPr>
      <p:scale>
        <a:sx n="33" d="100"/>
        <a:sy n="33" d="100"/>
      </p:scale>
      <p:origin x="0" y="1443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10" Type="http://schemas.openxmlformats.org/officeDocument/2006/relationships/slide" Target="slides/slide1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package" Target="../embeddings/_____Microsoft_Excel1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400" b="0" i="0" u="none" strike="noStrike" baseline="0">
                <a:solidFill>
                  <a:srgbClr val="333333"/>
                </a:solidFill>
                <a:latin typeface="Tahoma"/>
                <a:ea typeface="Tahoma"/>
                <a:cs typeface="Tahoma"/>
              </a:defRPr>
            </a:pPr>
            <a:r>
              <a:rPr lang="ru-RU" sz="1000" b="1" kern="1200" dirty="0">
                <a:solidFill>
                  <a:srgbClr val="FF0000"/>
                </a:solidFill>
                <a:latin typeface="Arial Cyr"/>
                <a:ea typeface="+mn-ea"/>
                <a:cs typeface="Arial" charset="0"/>
              </a:rPr>
              <a:t>Чистый дисконтированный доход</a:t>
            </a:r>
          </a:p>
        </c:rich>
      </c:tx>
      <c:layout>
        <c:manualLayout>
          <c:xMode val="edge"/>
          <c:yMode val="edge"/>
          <c:x val="0.14246686590040183"/>
          <c:y val="1.3744957629726901E-2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1.1975277607275245E-2"/>
          <c:y val="4.9539692635984983E-2"/>
          <c:w val="0.5536563336030188"/>
          <c:h val="0.46716047356218071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Results!$B$20</c:f>
              <c:strCache>
                <c:ptCount val="1"/>
                <c:pt idx="0">
                  <c:v>Инвестиции, с учетом инфляции</c:v>
                </c:pt>
              </c:strCache>
            </c:strRef>
          </c:tx>
          <c:spPr>
            <a:pattFill prst="ltUpDiag">
              <a:fgClr>
                <a:srgbClr val="008000"/>
              </a:fgClr>
              <a:bgClr>
                <a:srgbClr val="FFFFFF"/>
              </a:bgClr>
            </a:pattFill>
            <a:ln w="12700">
              <a:solidFill>
                <a:srgbClr val="000000"/>
              </a:solidFill>
              <a:prstDash val="solid"/>
            </a:ln>
          </c:spPr>
          <c:invertIfNegative val="1"/>
          <c:cat>
            <c:strRef>
              <c:f>Results!$G$18:$Z$18</c:f>
              <c:strCache>
                <c:ptCount val="20"/>
                <c:pt idx="0">
                  <c:v>0 период</c:v>
                </c:pt>
                <c:pt idx="1">
                  <c:v>1  год</c:v>
                </c:pt>
                <c:pt idx="2">
                  <c:v>2  год</c:v>
                </c:pt>
                <c:pt idx="3">
                  <c:v>3  год</c:v>
                </c:pt>
                <c:pt idx="4">
                  <c:v>4  год</c:v>
                </c:pt>
                <c:pt idx="5">
                  <c:v>5  год</c:v>
                </c:pt>
                <c:pt idx="6">
                  <c:v>6  год</c:v>
                </c:pt>
                <c:pt idx="7">
                  <c:v>7  год</c:v>
                </c:pt>
                <c:pt idx="8">
                  <c:v>8  год</c:v>
                </c:pt>
                <c:pt idx="9">
                  <c:v>9  год</c:v>
                </c:pt>
                <c:pt idx="10">
                  <c:v>10  год</c:v>
                </c:pt>
                <c:pt idx="11">
                  <c:v>11  год</c:v>
                </c:pt>
                <c:pt idx="12">
                  <c:v>12  год</c:v>
                </c:pt>
                <c:pt idx="13">
                  <c:v>13  год</c:v>
                </c:pt>
                <c:pt idx="14">
                  <c:v>14  год</c:v>
                </c:pt>
                <c:pt idx="15">
                  <c:v>15  год</c:v>
                </c:pt>
                <c:pt idx="16">
                  <c:v>16  год</c:v>
                </c:pt>
                <c:pt idx="17">
                  <c:v>17  год</c:v>
                </c:pt>
                <c:pt idx="18">
                  <c:v>18  год</c:v>
                </c:pt>
                <c:pt idx="19">
                  <c:v>19  год</c:v>
                </c:pt>
              </c:strCache>
            </c:strRef>
          </c:cat>
          <c:val>
            <c:numRef>
              <c:f>Results!$G$20:$Z$20</c:f>
              <c:numCache>
                <c:formatCode>#,##0.0</c:formatCode>
                <c:ptCount val="20"/>
                <c:pt idx="0">
                  <c:v>4904.7619047619046</c:v>
                </c:pt>
                <c:pt idx="1">
                  <c:v>2397000</c:v>
                </c:pt>
                <c:pt idx="2">
                  <c:v>1036232.9185</c:v>
                </c:pt>
                <c:pt idx="3">
                  <c:v>3673137.8481980232</c:v>
                </c:pt>
                <c:pt idx="4">
                  <c:v>3481215.8654694105</c:v>
                </c:pt>
                <c:pt idx="5">
                  <c:v>3308148.5572188417</c:v>
                </c:pt>
                <c:pt idx="6">
                  <c:v>1340672.2482102069</c:v>
                </c:pt>
                <c:pt idx="7">
                  <c:v>449902.16434505733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</c:ser>
        <c:ser>
          <c:idx val="2"/>
          <c:order val="2"/>
          <c:tx>
            <c:strRef>
              <c:f>Results!$B$23</c:f>
              <c:strCache>
                <c:ptCount val="1"/>
                <c:pt idx="0">
                  <c:v>Чистый денежный поток, нарастающим итогом</c:v>
                </c:pt>
              </c:strCache>
            </c:strRef>
          </c:tx>
          <c:spPr>
            <a:pattFill prst="dkUpDiag">
              <a:fgClr>
                <a:srgbClr val="FFFFFF"/>
              </a:fgClr>
              <a:bgClr>
                <a:srgbClr val="339966"/>
              </a:bgClr>
            </a:pattFill>
            <a:ln w="12700">
              <a:solidFill>
                <a:srgbClr val="000000"/>
              </a:solidFill>
              <a:prstDash val="solid"/>
            </a:ln>
          </c:spPr>
          <c:invertIfNegative val="1"/>
          <c:cat>
            <c:strRef>
              <c:f>Results!$G$18:$Z$18</c:f>
              <c:strCache>
                <c:ptCount val="20"/>
                <c:pt idx="0">
                  <c:v>0 период</c:v>
                </c:pt>
                <c:pt idx="1">
                  <c:v>1  год</c:v>
                </c:pt>
                <c:pt idx="2">
                  <c:v>2  год</c:v>
                </c:pt>
                <c:pt idx="3">
                  <c:v>3  год</c:v>
                </c:pt>
                <c:pt idx="4">
                  <c:v>4  год</c:v>
                </c:pt>
                <c:pt idx="5">
                  <c:v>5  год</c:v>
                </c:pt>
                <c:pt idx="6">
                  <c:v>6  год</c:v>
                </c:pt>
                <c:pt idx="7">
                  <c:v>7  год</c:v>
                </c:pt>
                <c:pt idx="8">
                  <c:v>8  год</c:v>
                </c:pt>
                <c:pt idx="9">
                  <c:v>9  год</c:v>
                </c:pt>
                <c:pt idx="10">
                  <c:v>10  год</c:v>
                </c:pt>
                <c:pt idx="11">
                  <c:v>11  год</c:v>
                </c:pt>
                <c:pt idx="12">
                  <c:v>12  год</c:v>
                </c:pt>
                <c:pt idx="13">
                  <c:v>13  год</c:v>
                </c:pt>
                <c:pt idx="14">
                  <c:v>14  год</c:v>
                </c:pt>
                <c:pt idx="15">
                  <c:v>15  год</c:v>
                </c:pt>
                <c:pt idx="16">
                  <c:v>16  год</c:v>
                </c:pt>
                <c:pt idx="17">
                  <c:v>17  год</c:v>
                </c:pt>
                <c:pt idx="18">
                  <c:v>18  год</c:v>
                </c:pt>
                <c:pt idx="19">
                  <c:v>19  год</c:v>
                </c:pt>
              </c:strCache>
            </c:strRef>
          </c:cat>
          <c:val>
            <c:numRef>
              <c:f>Results!$G$23:$Z$23</c:f>
              <c:numCache>
                <c:formatCode>#,##0.0</c:formatCode>
                <c:ptCount val="20"/>
                <c:pt idx="0">
                  <c:v>-5000</c:v>
                </c:pt>
                <c:pt idx="1">
                  <c:v>-2252094.8638166264</c:v>
                </c:pt>
                <c:pt idx="2">
                  <c:v>-1902411.536592453</c:v>
                </c:pt>
                <c:pt idx="3">
                  <c:v>-3883025.2452244656</c:v>
                </c:pt>
                <c:pt idx="4">
                  <c:v>-5559489.225227112</c:v>
                </c:pt>
                <c:pt idx="5">
                  <c:v>-7373486.4006086756</c:v>
                </c:pt>
                <c:pt idx="6">
                  <c:v>-7508842.3741771029</c:v>
                </c:pt>
                <c:pt idx="7">
                  <c:v>-6446646.8745826529</c:v>
                </c:pt>
                <c:pt idx="8">
                  <c:v>-4949156.038384283</c:v>
                </c:pt>
                <c:pt idx="9">
                  <c:v>-3623955.5558412983</c:v>
                </c:pt>
                <c:pt idx="10">
                  <c:v>-2292003.517140544</c:v>
                </c:pt>
                <c:pt idx="11">
                  <c:v>-953969.21048283111</c:v>
                </c:pt>
                <c:pt idx="12">
                  <c:v>390154.14804059779</c:v>
                </c:pt>
                <c:pt idx="13">
                  <c:v>1740371.8735482858</c:v>
                </c:pt>
                <c:pt idx="14">
                  <c:v>3096688.1303776586</c:v>
                </c:pt>
                <c:pt idx="15">
                  <c:v>4459106.1812416837</c:v>
                </c:pt>
                <c:pt idx="16">
                  <c:v>5827628.5824403968</c:v>
                </c:pt>
                <c:pt idx="17">
                  <c:v>7202257.3368070032</c:v>
                </c:pt>
                <c:pt idx="18">
                  <c:v>8582994.0135394819</c:v>
                </c:pt>
                <c:pt idx="19">
                  <c:v>9942095.956816446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4511232"/>
        <c:axId val="44513152"/>
      </c:barChart>
      <c:barChart>
        <c:barDir val="col"/>
        <c:grouping val="clustered"/>
        <c:varyColors val="0"/>
        <c:ser>
          <c:idx val="0"/>
          <c:order val="1"/>
          <c:tx>
            <c:strRef>
              <c:f>Results!$B$21</c:f>
              <c:strCache>
                <c:ptCount val="1"/>
                <c:pt idx="0">
                  <c:v>Дисконтированные поступления</c:v>
                </c:pt>
              </c:strCache>
            </c:strRef>
          </c:tx>
          <c:spPr>
            <a:pattFill prst="ltUpDiag">
              <a:fgClr>
                <a:srgbClr val="3366FF"/>
              </a:fgClr>
              <a:bgClr>
                <a:srgbClr val="FFFFFF"/>
              </a:bgClr>
            </a:pattFill>
            <a:ln w="12700">
              <a:solidFill>
                <a:srgbClr val="000000"/>
              </a:solidFill>
              <a:prstDash val="solid"/>
            </a:ln>
          </c:spPr>
          <c:invertIfNegative val="1"/>
          <c:val>
            <c:numRef>
              <c:f>Results!$G$21:$Z$21</c:f>
              <c:numCache>
                <c:formatCode>#,##0.0</c:formatCode>
                <c:ptCount val="20"/>
                <c:pt idx="0">
                  <c:v>0</c:v>
                </c:pt>
                <c:pt idx="1">
                  <c:v>149905.13618337363</c:v>
                </c:pt>
                <c:pt idx="2">
                  <c:v>1367183.2103371641</c:v>
                </c:pt>
                <c:pt idx="3">
                  <c:v>1899048.5919648209</c:v>
                </c:pt>
                <c:pt idx="4">
                  <c:v>2060007.5020466358</c:v>
                </c:pt>
                <c:pt idx="5">
                  <c:v>1852729.769473959</c:v>
                </c:pt>
                <c:pt idx="6">
                  <c:v>1237890.348629124</c:v>
                </c:pt>
                <c:pt idx="7">
                  <c:v>1213265.8790480215</c:v>
                </c:pt>
                <c:pt idx="8">
                  <c:v>1018542.3038917945</c:v>
                </c:pt>
                <c:pt idx="9">
                  <c:v>853069.32578426425</c:v>
                </c:pt>
                <c:pt idx="10">
                  <c:v>811482.5219947208</c:v>
                </c:pt>
                <c:pt idx="11">
                  <c:v>771517.31032301509</c:v>
                </c:pt>
                <c:pt idx="12">
                  <c:v>733508.91566633212</c:v>
                </c:pt>
                <c:pt idx="13">
                  <c:v>697361.41821044148</c:v>
                </c:pt>
                <c:pt idx="14">
                  <c:v>662983.8067489753</c:v>
                </c:pt>
                <c:pt idx="15">
                  <c:v>630289.66410531523</c:v>
                </c:pt>
                <c:pt idx="16">
                  <c:v>599196.88869845937</c:v>
                </c:pt>
                <c:pt idx="17">
                  <c:v>569627.44501130353</c:v>
                </c:pt>
                <c:pt idx="18">
                  <c:v>541507.13749612158</c:v>
                </c:pt>
                <c:pt idx="19">
                  <c:v>504467.5090761584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4514688"/>
        <c:axId val="44516480"/>
      </c:barChart>
      <c:lineChart>
        <c:grouping val="standard"/>
        <c:varyColors val="0"/>
        <c:ser>
          <c:idx val="3"/>
          <c:order val="3"/>
          <c:tx>
            <c:strRef>
              <c:f>Results!$B$25</c:f>
              <c:strCache>
                <c:ptCount val="1"/>
                <c:pt idx="0">
                  <c:v>Чистый дисконтированный доход, нарастающим итогом</c:v>
                </c:pt>
              </c:strCache>
            </c:strRef>
          </c:tx>
          <c:spPr>
            <a:ln w="25400">
              <a:solidFill>
                <a:srgbClr val="666699"/>
              </a:solidFill>
              <a:prstDash val="solid"/>
            </a:ln>
          </c:spPr>
          <c:marker>
            <c:symbol val="triangle"/>
            <c:size val="8"/>
            <c:spPr>
              <a:solidFill>
                <a:srgbClr val="FF000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val>
            <c:numRef>
              <c:f>Results!$G$25:$Z$25</c:f>
              <c:numCache>
                <c:formatCode>#,##0.0</c:formatCode>
                <c:ptCount val="20"/>
                <c:pt idx="0">
                  <c:v>-5097.0873786407765</c:v>
                </c:pt>
                <c:pt idx="1">
                  <c:v>-2252191.951195267</c:v>
                </c:pt>
                <c:pt idx="2">
                  <c:v>-1921241.6593581028</c:v>
                </c:pt>
                <c:pt idx="3">
                  <c:v>-3695330.9155913051</c:v>
                </c:pt>
                <c:pt idx="4">
                  <c:v>-5116539.2790140798</c:v>
                </c:pt>
                <c:pt idx="5">
                  <c:v>-6571958.0667589623</c:v>
                </c:pt>
                <c:pt idx="6">
                  <c:v>-6674739.9663400454</c:v>
                </c:pt>
                <c:pt idx="7">
                  <c:v>-5911376.2516370816</c:v>
                </c:pt>
                <c:pt idx="8">
                  <c:v>-4892833.9477452869</c:v>
                </c:pt>
                <c:pt idx="9">
                  <c:v>-4039764.6219610227</c:v>
                </c:pt>
                <c:pt idx="10">
                  <c:v>-3228282.099966302</c:v>
                </c:pt>
                <c:pt idx="11">
                  <c:v>-2456764.7896432867</c:v>
                </c:pt>
                <c:pt idx="12">
                  <c:v>-1723255.8739769547</c:v>
                </c:pt>
                <c:pt idx="13">
                  <c:v>-1025894.4557665132</c:v>
                </c:pt>
                <c:pt idx="14">
                  <c:v>-362910.64901753794</c:v>
                </c:pt>
                <c:pt idx="15">
                  <c:v>267379.01508777728</c:v>
                </c:pt>
                <c:pt idx="16">
                  <c:v>866575.90378623665</c:v>
                </c:pt>
                <c:pt idx="17">
                  <c:v>1436203.3487975402</c:v>
                </c:pt>
                <c:pt idx="18">
                  <c:v>1977710.4862936619</c:v>
                </c:pt>
                <c:pt idx="19">
                  <c:v>2482177.9953698204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4514688"/>
        <c:axId val="44516480"/>
      </c:lineChart>
      <c:catAx>
        <c:axId val="44511232"/>
        <c:scaling>
          <c:orientation val="minMax"/>
        </c:scaling>
        <c:delete val="0"/>
        <c:axPos val="b"/>
        <c:majorGridlines>
          <c:spPr>
            <a:ln w="3175">
              <a:solidFill>
                <a:srgbClr val="969696"/>
              </a:solidFill>
              <a:prstDash val="sysDash"/>
            </a:ln>
          </c:spPr>
        </c:majorGridlines>
        <c:numFmt formatCode="mmm/yy" sourceLinked="0"/>
        <c:majorTickMark val="cross"/>
        <c:minorTickMark val="none"/>
        <c:tickLblPos val="low"/>
        <c:spPr>
          <a:ln w="3175">
            <a:solidFill>
              <a:srgbClr val="000000"/>
            </a:solidFill>
            <a:prstDash val="solid"/>
          </a:ln>
        </c:spPr>
        <c:txPr>
          <a:bodyPr rot="-5400000" vert="horz"/>
          <a:lstStyle/>
          <a:p>
            <a:pPr>
              <a:defRPr sz="800" b="0" i="0" u="none" strike="noStrike" baseline="0">
                <a:solidFill>
                  <a:srgbClr val="000080"/>
                </a:solidFill>
                <a:latin typeface="Tahoma"/>
                <a:ea typeface="Tahoma"/>
                <a:cs typeface="Tahoma"/>
              </a:defRPr>
            </a:pPr>
            <a:endParaRPr lang="ru-RU"/>
          </a:p>
        </c:txPr>
        <c:crossAx val="44513152"/>
        <c:crosses val="autoZero"/>
        <c:auto val="0"/>
        <c:lblAlgn val="ctr"/>
        <c:lblOffset val="100"/>
        <c:tickLblSkip val="1"/>
        <c:tickMarkSkip val="1"/>
        <c:noMultiLvlLbl val="0"/>
      </c:catAx>
      <c:valAx>
        <c:axId val="44513152"/>
        <c:scaling>
          <c:orientation val="minMax"/>
        </c:scaling>
        <c:delete val="1"/>
        <c:axPos val="l"/>
        <c:majorGridlines>
          <c:spPr>
            <a:ln w="3175">
              <a:solidFill>
                <a:srgbClr val="969696"/>
              </a:solidFill>
              <a:prstDash val="sysDash"/>
            </a:ln>
          </c:spPr>
        </c:majorGridlines>
        <c:numFmt formatCode="#,##0.0" sourceLinked="0"/>
        <c:majorTickMark val="cross"/>
        <c:minorTickMark val="none"/>
        <c:tickLblPos val="nextTo"/>
        <c:crossAx val="44511232"/>
        <c:crosses val="autoZero"/>
        <c:crossBetween val="between"/>
      </c:valAx>
      <c:catAx>
        <c:axId val="44514688"/>
        <c:scaling>
          <c:orientation val="minMax"/>
        </c:scaling>
        <c:delete val="1"/>
        <c:axPos val="b"/>
        <c:majorTickMark val="out"/>
        <c:minorTickMark val="none"/>
        <c:tickLblPos val="nextTo"/>
        <c:crossAx val="44516480"/>
        <c:crosses val="autoZero"/>
        <c:auto val="0"/>
        <c:lblAlgn val="ctr"/>
        <c:lblOffset val="100"/>
        <c:noMultiLvlLbl val="0"/>
      </c:catAx>
      <c:valAx>
        <c:axId val="44516480"/>
        <c:scaling>
          <c:orientation val="minMax"/>
        </c:scaling>
        <c:delete val="1"/>
        <c:axPos val="l"/>
        <c:numFmt formatCode="#,##0.0" sourceLinked="1"/>
        <c:majorTickMark val="out"/>
        <c:minorTickMark val="none"/>
        <c:tickLblPos val="nextTo"/>
        <c:crossAx val="44514688"/>
        <c:crosses val="autoZero"/>
        <c:crossBetween val="between"/>
      </c:valAx>
      <c:spPr>
        <a:noFill/>
        <a:ln w="12700">
          <a:solidFill>
            <a:srgbClr val="C0C0C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57334490174376296"/>
          <c:y val="0.42511800069762196"/>
          <c:w val="0.38275706866892917"/>
          <c:h val="9.4956193446457518E-2"/>
        </c:manualLayout>
      </c:layout>
      <c:overlay val="0"/>
      <c:spPr>
        <a:solidFill>
          <a:srgbClr val="FFFFFF"/>
        </a:solidFill>
        <a:ln w="3175">
          <a:solidFill>
            <a:srgbClr val="C0C0C0"/>
          </a:solidFill>
          <a:prstDash val="solid"/>
        </a:ln>
      </c:spPr>
      <c:txPr>
        <a:bodyPr/>
        <a:lstStyle/>
        <a:p>
          <a:pPr>
            <a:defRPr sz="800" b="0" i="0" u="none" strike="noStrike" baseline="0">
              <a:solidFill>
                <a:srgbClr val="000000"/>
              </a:solidFill>
              <a:latin typeface="Tahoma"/>
              <a:ea typeface="Tahoma"/>
              <a:cs typeface="Tahoma"/>
            </a:defRPr>
          </a:pPr>
          <a:endParaRPr lang="ru-RU"/>
        </a:p>
      </c:txPr>
    </c:legend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ru-RU"/>
    </a:p>
  </c:txPr>
  <c:externalData r:id="rId2">
    <c:autoUpdate val="0"/>
  </c:externalData>
  <c:userShapes r:id="rId3"/>
</c:chartSpac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0.47748</cdr:x>
      <cdr:y>0.05515</cdr:y>
    </cdr:from>
    <cdr:to>
      <cdr:x>0.56898</cdr:x>
      <cdr:y>0.08465</cdr:y>
    </cdr:to>
    <cdr:sp macro="" textlink="">
      <cdr:nvSpPr>
        <cdr:cNvPr id="230437" name="Text Box 25"/>
        <cdr:cNvSpPr txBox="1">
          <a:spLocks xmlns:a="http://schemas.openxmlformats.org/drawingml/2006/main" noChangeArrowheads="1" noTextEdit="1"/>
        </cdr:cNvSpPr>
      </cdr:nvSpPr>
      <cdr:spPr bwMode="auto">
        <a:xfrm xmlns:a="http://schemas.openxmlformats.org/drawingml/2006/main">
          <a:off x="4695354" y="335969"/>
          <a:ext cx="899782" cy="179717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  <a:extLst xmlns:a="http://schemas.openxmlformats.org/drawingml/2006/main"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cdr:spPr>
      <cdr:txBody>
        <a:bodyPr xmlns:a="http://schemas.openxmlformats.org/drawingml/2006/main" vertOverflow="clip" wrap="square" lIns="0" tIns="0" rIns="27432" bIns="18288" anchor="t" upright="1"/>
        <a:lstStyle xmlns:a="http://schemas.openxmlformats.org/drawingml/2006/main"/>
        <a:p xmlns:a="http://schemas.openxmlformats.org/drawingml/2006/main">
          <a:pPr algn="r" rtl="0">
            <a:defRPr sz="1000"/>
          </a:pPr>
          <a:r>
            <a:rPr lang="ru-RU" sz="1000" b="0" i="0" u="none" strike="noStrike" baseline="0">
              <a:solidFill>
                <a:srgbClr val="000000"/>
              </a:solidFill>
              <a:latin typeface="Tahoma"/>
              <a:ea typeface="Tahoma"/>
              <a:cs typeface="Tahoma"/>
            </a:rPr>
            <a:t>тыс.руб.</a:t>
          </a:r>
        </a:p>
      </cdr:txBody>
    </cdr:sp>
  </cdr:relSizeAnchor>
  <cdr:relSizeAnchor xmlns:cdr="http://schemas.openxmlformats.org/drawingml/2006/chartDrawing">
    <cdr:from>
      <cdr:x>0.59716</cdr:x>
      <cdr:y>0.018</cdr:y>
    </cdr:from>
    <cdr:to>
      <cdr:x>0.9162</cdr:x>
      <cdr:y>0.05842</cdr:y>
    </cdr:to>
    <cdr:sp macro="" textlink="">
      <cdr:nvSpPr>
        <cdr:cNvPr id="7" name="Прямоугольник 6"/>
        <cdr:cNvSpPr/>
      </cdr:nvSpPr>
      <cdr:spPr>
        <a:xfrm xmlns:a="http://schemas.openxmlformats.org/drawingml/2006/main">
          <a:off x="5872265" y="109688"/>
          <a:ext cx="3137397" cy="24622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>
          <a:spAutoFit/>
        </a:bodyPr>
        <a:lstStyle xmlns:a="http://schemas.openxmlformats.org/drawingml/2006/main">
          <a:defPPr>
            <a:defRPr lang="ru-RU"/>
          </a:defPPr>
          <a:lvl1pPr algn="l" rtl="0" fontAlgn="base">
            <a:spcBef>
              <a:spcPct val="0"/>
            </a:spcBef>
            <a:spcAft>
              <a:spcPct val="0"/>
            </a:spcAft>
            <a:defRPr sz="1000" b="1" kern="1200">
              <a:solidFill>
                <a:schemeClr val="tx1"/>
              </a:solidFill>
              <a:latin typeface="Arial" charset="0"/>
              <a:ea typeface="+mn-ea"/>
              <a:cs typeface="Arial" charset="0"/>
            </a:defRPr>
          </a:lvl1pPr>
          <a:lvl2pPr marL="457200" algn="l" rtl="0" fontAlgn="base">
            <a:spcBef>
              <a:spcPct val="0"/>
            </a:spcBef>
            <a:spcAft>
              <a:spcPct val="0"/>
            </a:spcAft>
            <a:defRPr sz="1000" b="1" kern="1200">
              <a:solidFill>
                <a:schemeClr val="tx1"/>
              </a:solidFill>
              <a:latin typeface="Arial" charset="0"/>
              <a:ea typeface="+mn-ea"/>
              <a:cs typeface="Arial" charset="0"/>
            </a:defRPr>
          </a:lvl2pPr>
          <a:lvl3pPr marL="914400" algn="l" rtl="0" fontAlgn="base">
            <a:spcBef>
              <a:spcPct val="0"/>
            </a:spcBef>
            <a:spcAft>
              <a:spcPct val="0"/>
            </a:spcAft>
            <a:defRPr sz="1000" b="1" kern="1200">
              <a:solidFill>
                <a:schemeClr val="tx1"/>
              </a:solidFill>
              <a:latin typeface="Arial" charset="0"/>
              <a:ea typeface="+mn-ea"/>
              <a:cs typeface="Arial" charset="0"/>
            </a:defRPr>
          </a:lvl3pPr>
          <a:lvl4pPr marL="1371600" algn="l" rtl="0" fontAlgn="base">
            <a:spcBef>
              <a:spcPct val="0"/>
            </a:spcBef>
            <a:spcAft>
              <a:spcPct val="0"/>
            </a:spcAft>
            <a:defRPr sz="1000" b="1" kern="1200">
              <a:solidFill>
                <a:schemeClr val="tx1"/>
              </a:solidFill>
              <a:latin typeface="Arial" charset="0"/>
              <a:ea typeface="+mn-ea"/>
              <a:cs typeface="Arial" charset="0"/>
            </a:defRPr>
          </a:lvl4pPr>
          <a:lvl5pPr marL="1828800" algn="l" rtl="0" fontAlgn="base">
            <a:spcBef>
              <a:spcPct val="0"/>
            </a:spcBef>
            <a:spcAft>
              <a:spcPct val="0"/>
            </a:spcAft>
            <a:defRPr sz="1000" b="1" kern="1200">
              <a:solidFill>
                <a:schemeClr val="tx1"/>
              </a:solidFill>
              <a:latin typeface="Arial" charset="0"/>
              <a:ea typeface="+mn-ea"/>
              <a:cs typeface="Arial" charset="0"/>
            </a:defRPr>
          </a:lvl5pPr>
          <a:lvl6pPr marL="2286000" algn="l" defTabSz="914400" rtl="0" eaLnBrk="1" latinLnBrk="0" hangingPunct="1">
            <a:defRPr sz="1000" b="1" kern="1200">
              <a:solidFill>
                <a:schemeClr val="tx1"/>
              </a:solidFill>
              <a:latin typeface="Arial" charset="0"/>
              <a:ea typeface="+mn-ea"/>
              <a:cs typeface="Arial" charset="0"/>
            </a:defRPr>
          </a:lvl6pPr>
          <a:lvl7pPr marL="2743200" algn="l" defTabSz="914400" rtl="0" eaLnBrk="1" latinLnBrk="0" hangingPunct="1">
            <a:defRPr sz="1000" b="1" kern="1200">
              <a:solidFill>
                <a:schemeClr val="tx1"/>
              </a:solidFill>
              <a:latin typeface="Arial" charset="0"/>
              <a:ea typeface="+mn-ea"/>
              <a:cs typeface="Arial" charset="0"/>
            </a:defRPr>
          </a:lvl7pPr>
          <a:lvl8pPr marL="3200400" algn="l" defTabSz="914400" rtl="0" eaLnBrk="1" latinLnBrk="0" hangingPunct="1">
            <a:defRPr sz="1000" b="1" kern="1200">
              <a:solidFill>
                <a:schemeClr val="tx1"/>
              </a:solidFill>
              <a:latin typeface="Arial" charset="0"/>
              <a:ea typeface="+mn-ea"/>
              <a:cs typeface="Arial" charset="0"/>
            </a:defRPr>
          </a:lvl8pPr>
          <a:lvl9pPr marL="3657600" algn="l" defTabSz="914400" rtl="0" eaLnBrk="1" latinLnBrk="0" hangingPunct="1">
            <a:defRPr sz="1000" b="1" kern="1200">
              <a:solidFill>
                <a:schemeClr val="tx1"/>
              </a:solidFill>
              <a:latin typeface="Arial" charset="0"/>
              <a:ea typeface="+mn-ea"/>
              <a:cs typeface="Arial" charset="0"/>
            </a:defRPr>
          </a:lvl9pPr>
        </a:lstStyle>
        <a:p xmlns:a="http://schemas.openxmlformats.org/drawingml/2006/main">
          <a:pPr fontAlgn="b"/>
          <a:r>
            <a:rPr lang="ru-RU" dirty="0">
              <a:solidFill>
                <a:srgbClr val="FF0000"/>
              </a:solidFill>
              <a:latin typeface="Arial Cyr"/>
            </a:rPr>
            <a:t>Удельные технико-экономические показатели</a:t>
          </a:r>
        </a:p>
      </cdr:txBody>
    </cdr:sp>
  </cdr:relSizeAnchor>
  <cdr:relSizeAnchor xmlns:cdr="http://schemas.openxmlformats.org/drawingml/2006/chartDrawing">
    <cdr:from>
      <cdr:x>0.00867</cdr:x>
      <cdr:y>0.66128</cdr:y>
    </cdr:from>
    <cdr:to>
      <cdr:x>0.99366</cdr:x>
      <cdr:y>0.96698</cdr:y>
    </cdr:to>
    <cdr:sp macro="" textlink="">
      <cdr:nvSpPr>
        <cdr:cNvPr id="10" name="Подзаголовок 2"/>
        <cdr:cNvSpPr txBox="1">
          <a:spLocks xmlns:a="http://schemas.openxmlformats.org/drawingml/2006/main"/>
        </cdr:cNvSpPr>
      </cdr:nvSpPr>
      <cdr:spPr>
        <a:xfrm xmlns:a="http://schemas.openxmlformats.org/drawingml/2006/main">
          <a:off x="85241" y="4028619"/>
          <a:ext cx="9686089" cy="186232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lIns="91440" tIns="45720" rIns="91440" bIns="45720" rtlCol="0">
          <a:noAutofit/>
        </a:bodyPr>
        <a:lstStyle xmlns:a="http://schemas.openxmlformats.org/drawingml/2006/main">
          <a:defPPr>
            <a:defRPr lang="ru-RU"/>
          </a:defPPr>
          <a:lvl1pPr algn="l" rtl="0" fontAlgn="base">
            <a:spcBef>
              <a:spcPct val="0"/>
            </a:spcBef>
            <a:spcAft>
              <a:spcPct val="0"/>
            </a:spcAft>
            <a:defRPr sz="1000" b="1" kern="1200">
              <a:solidFill>
                <a:schemeClr val="tx1"/>
              </a:solidFill>
              <a:latin typeface="Arial" charset="0"/>
              <a:ea typeface="+mn-ea"/>
              <a:cs typeface="Arial" charset="0"/>
            </a:defRPr>
          </a:lvl1pPr>
          <a:lvl2pPr marL="457200" algn="l" rtl="0" fontAlgn="base">
            <a:spcBef>
              <a:spcPct val="0"/>
            </a:spcBef>
            <a:spcAft>
              <a:spcPct val="0"/>
            </a:spcAft>
            <a:defRPr sz="1000" b="1" kern="1200">
              <a:solidFill>
                <a:schemeClr val="tx1"/>
              </a:solidFill>
              <a:latin typeface="Arial" charset="0"/>
              <a:ea typeface="+mn-ea"/>
              <a:cs typeface="Arial" charset="0"/>
            </a:defRPr>
          </a:lvl2pPr>
          <a:lvl3pPr marL="914400" algn="l" rtl="0" fontAlgn="base">
            <a:spcBef>
              <a:spcPct val="0"/>
            </a:spcBef>
            <a:spcAft>
              <a:spcPct val="0"/>
            </a:spcAft>
            <a:defRPr sz="1000" b="1" kern="1200">
              <a:solidFill>
                <a:schemeClr val="tx1"/>
              </a:solidFill>
              <a:latin typeface="Arial" charset="0"/>
              <a:ea typeface="+mn-ea"/>
              <a:cs typeface="Arial" charset="0"/>
            </a:defRPr>
          </a:lvl3pPr>
          <a:lvl4pPr marL="1371600" algn="l" rtl="0" fontAlgn="base">
            <a:spcBef>
              <a:spcPct val="0"/>
            </a:spcBef>
            <a:spcAft>
              <a:spcPct val="0"/>
            </a:spcAft>
            <a:defRPr sz="1000" b="1" kern="1200">
              <a:solidFill>
                <a:schemeClr val="tx1"/>
              </a:solidFill>
              <a:latin typeface="Arial" charset="0"/>
              <a:ea typeface="+mn-ea"/>
              <a:cs typeface="Arial" charset="0"/>
            </a:defRPr>
          </a:lvl4pPr>
          <a:lvl5pPr marL="1828800" algn="l" rtl="0" fontAlgn="base">
            <a:spcBef>
              <a:spcPct val="0"/>
            </a:spcBef>
            <a:spcAft>
              <a:spcPct val="0"/>
            </a:spcAft>
            <a:defRPr sz="1000" b="1" kern="1200">
              <a:solidFill>
                <a:schemeClr val="tx1"/>
              </a:solidFill>
              <a:latin typeface="Arial" charset="0"/>
              <a:ea typeface="+mn-ea"/>
              <a:cs typeface="Arial" charset="0"/>
            </a:defRPr>
          </a:lvl5pPr>
          <a:lvl6pPr marL="2286000" algn="l" defTabSz="914400" rtl="0" eaLnBrk="1" latinLnBrk="0" hangingPunct="1">
            <a:defRPr sz="1000" b="1" kern="1200">
              <a:solidFill>
                <a:schemeClr val="tx1"/>
              </a:solidFill>
              <a:latin typeface="Arial" charset="0"/>
              <a:ea typeface="+mn-ea"/>
              <a:cs typeface="Arial" charset="0"/>
            </a:defRPr>
          </a:lvl6pPr>
          <a:lvl7pPr marL="2743200" algn="l" defTabSz="914400" rtl="0" eaLnBrk="1" latinLnBrk="0" hangingPunct="1">
            <a:defRPr sz="1000" b="1" kern="1200">
              <a:solidFill>
                <a:schemeClr val="tx1"/>
              </a:solidFill>
              <a:latin typeface="Arial" charset="0"/>
              <a:ea typeface="+mn-ea"/>
              <a:cs typeface="Arial" charset="0"/>
            </a:defRPr>
          </a:lvl7pPr>
          <a:lvl8pPr marL="3200400" algn="l" defTabSz="914400" rtl="0" eaLnBrk="1" latinLnBrk="0" hangingPunct="1">
            <a:defRPr sz="1000" b="1" kern="1200">
              <a:solidFill>
                <a:schemeClr val="tx1"/>
              </a:solidFill>
              <a:latin typeface="Arial" charset="0"/>
              <a:ea typeface="+mn-ea"/>
              <a:cs typeface="Arial" charset="0"/>
            </a:defRPr>
          </a:lvl8pPr>
          <a:lvl9pPr marL="3657600" algn="l" defTabSz="914400" rtl="0" eaLnBrk="1" latinLnBrk="0" hangingPunct="1">
            <a:defRPr sz="1000" b="1" kern="1200">
              <a:solidFill>
                <a:schemeClr val="tx1"/>
              </a:solidFill>
              <a:latin typeface="Arial" charset="0"/>
              <a:ea typeface="+mn-ea"/>
              <a:cs typeface="Arial" charset="0"/>
            </a:defRPr>
          </a:lvl9pPr>
        </a:lstStyle>
        <a:p xmlns:a="http://schemas.openxmlformats.org/drawingml/2006/main">
          <a:pPr marL="171450" indent="-171450" algn="l">
            <a:buFont typeface="Wingdings" pitchFamily="2" charset="2"/>
            <a:buChar char="Ø"/>
          </a:pPr>
          <a:r>
            <a:rPr lang="ru-RU" sz="1100" b="0" dirty="0">
              <a:solidFill>
                <a:srgbClr val="000000"/>
              </a:solidFill>
              <a:latin typeface="Calibri"/>
            </a:rPr>
            <a:t>У</a:t>
          </a:r>
          <a:r>
            <a:rPr lang="ru-RU" sz="1100" b="0" dirty="0" smtClean="0">
              <a:solidFill>
                <a:srgbClr val="000000"/>
              </a:solidFill>
              <a:latin typeface="Calibri"/>
            </a:rPr>
            <a:t>читывая </a:t>
          </a:r>
          <a:r>
            <a:rPr lang="ru-RU" sz="1100" b="0" dirty="0">
              <a:solidFill>
                <a:srgbClr val="000000"/>
              </a:solidFill>
              <a:latin typeface="Calibri"/>
            </a:rPr>
            <a:t>невысокую нормативную рентабельность основной продукции с целью снижения финансовой нагрузки на предприятие в будущих периодах целесообразно принять меры по привлечению инвестиций с субсидированием процентных ставок (либо на условиях </a:t>
          </a:r>
          <a:r>
            <a:rPr lang="ru-RU" sz="1100" b="0" dirty="0" smtClean="0">
              <a:solidFill>
                <a:srgbClr val="000000"/>
              </a:solidFill>
              <a:latin typeface="Calibri"/>
            </a:rPr>
            <a:t>беспроцентных </a:t>
          </a:r>
          <a:r>
            <a:rPr lang="ru-RU" sz="1100" b="0" dirty="0">
              <a:solidFill>
                <a:srgbClr val="000000"/>
              </a:solidFill>
              <a:latin typeface="Calibri"/>
            </a:rPr>
            <a:t>займов) - возможный источник средства федерального </a:t>
          </a:r>
          <a:r>
            <a:rPr lang="ru-RU" sz="1100" b="0" dirty="0" smtClean="0">
              <a:solidFill>
                <a:srgbClr val="000000"/>
              </a:solidFill>
              <a:latin typeface="Calibri"/>
            </a:rPr>
            <a:t>бюджета;</a:t>
          </a:r>
          <a:endParaRPr lang="ru-RU" sz="1100" b="0" dirty="0">
            <a:solidFill>
              <a:srgbClr val="000000"/>
            </a:solidFill>
            <a:latin typeface="Calibri"/>
          </a:endParaRPr>
        </a:p>
        <a:p xmlns:a="http://schemas.openxmlformats.org/drawingml/2006/main">
          <a:pPr marL="171450" indent="-171450" algn="l">
            <a:buFont typeface="Wingdings" pitchFamily="2" charset="2"/>
            <a:buChar char="Ø"/>
          </a:pPr>
          <a:r>
            <a:rPr lang="ru-RU" sz="1100" b="0" dirty="0">
              <a:solidFill>
                <a:srgbClr val="000000"/>
              </a:solidFill>
              <a:latin typeface="Calibri"/>
            </a:rPr>
            <a:t>Ц</a:t>
          </a:r>
          <a:r>
            <a:rPr lang="ru-RU" sz="1100" b="0" dirty="0" smtClean="0">
              <a:solidFill>
                <a:srgbClr val="000000"/>
              </a:solidFill>
              <a:latin typeface="Calibri"/>
            </a:rPr>
            <a:t>елесообразно </a:t>
          </a:r>
          <a:r>
            <a:rPr lang="ru-RU" sz="1100" b="0" dirty="0">
              <a:solidFill>
                <a:srgbClr val="000000"/>
              </a:solidFill>
              <a:latin typeface="Calibri"/>
            </a:rPr>
            <a:t>принять меры по снижению налоговой нагрузки на период проведения реконструкции и технического перевооружения (компенсация налога на прибыль и имущественного налога за счет средств федерального и регионального бюджета</a:t>
          </a:r>
          <a:r>
            <a:rPr lang="ru-RU" sz="1100" b="0" dirty="0" smtClean="0">
              <a:solidFill>
                <a:srgbClr val="000000"/>
              </a:solidFill>
              <a:latin typeface="Calibri"/>
            </a:rPr>
            <a:t>);</a:t>
          </a:r>
          <a:endParaRPr lang="ru-RU" sz="1100" b="0" dirty="0">
            <a:solidFill>
              <a:srgbClr val="000000"/>
            </a:solidFill>
            <a:latin typeface="Calibri"/>
          </a:endParaRPr>
        </a:p>
        <a:p xmlns:a="http://schemas.openxmlformats.org/drawingml/2006/main">
          <a:pPr marL="171450" indent="-171450" algn="l">
            <a:buFont typeface="Wingdings" pitchFamily="2" charset="2"/>
            <a:buChar char="Ø"/>
          </a:pPr>
          <a:r>
            <a:rPr lang="ru-RU" sz="1100" b="0" dirty="0">
              <a:solidFill>
                <a:srgbClr val="000000"/>
              </a:solidFill>
              <a:latin typeface="Calibri"/>
            </a:rPr>
            <a:t>Р</a:t>
          </a:r>
          <a:r>
            <a:rPr lang="ru-RU" sz="1100" b="0" dirty="0" smtClean="0">
              <a:solidFill>
                <a:srgbClr val="000000"/>
              </a:solidFill>
              <a:latin typeface="Calibri"/>
            </a:rPr>
            <a:t>еализация </a:t>
          </a:r>
          <a:r>
            <a:rPr lang="ru-RU" sz="1100" b="0" dirty="0">
              <a:solidFill>
                <a:srgbClr val="000000"/>
              </a:solidFill>
              <a:latin typeface="Calibri"/>
            </a:rPr>
            <a:t>проектных решений позволит сформировать производственно-технологическую базу для изготовления серийной продукции принципиально повысив качество продукции, создать условия для быстрой постановки на производство новой продукции, а также проведения </a:t>
          </a:r>
          <a:r>
            <a:rPr lang="ru-RU" sz="1100" b="0" dirty="0" smtClean="0">
              <a:solidFill>
                <a:srgbClr val="000000"/>
              </a:solidFill>
              <a:latin typeface="Calibri"/>
            </a:rPr>
            <a:t>НИОКР;</a:t>
          </a:r>
          <a:endParaRPr lang="ru-RU" sz="1100" b="0" dirty="0">
            <a:solidFill>
              <a:srgbClr val="000000"/>
            </a:solidFill>
            <a:latin typeface="Calibri"/>
          </a:endParaRPr>
        </a:p>
        <a:p xmlns:a="http://schemas.openxmlformats.org/drawingml/2006/main">
          <a:pPr marL="171450" indent="-171450" algn="l">
            <a:buFont typeface="Wingdings" pitchFamily="2" charset="2"/>
            <a:buChar char="Ø"/>
          </a:pPr>
          <a:r>
            <a:rPr lang="ru-RU" sz="1100" b="0" dirty="0" smtClean="0">
              <a:solidFill>
                <a:srgbClr val="000000"/>
              </a:solidFill>
              <a:latin typeface="Calibri"/>
            </a:rPr>
            <a:t>Реализация </a:t>
          </a:r>
          <a:r>
            <a:rPr lang="ru-RU" sz="1100" b="0" dirty="0">
              <a:solidFill>
                <a:srgbClr val="000000"/>
              </a:solidFill>
              <a:latin typeface="Calibri"/>
            </a:rPr>
            <a:t>проектных решений позволит восполнить изношенные производственные фонды с изменением технологического уровня, заложить фундамент амортизационных отчислений для будущего поддержания работоспособности производственной базы, обеспечив при этом безубыточность предприятия в будущие периоды за счет повышения операционной деятельности в части снижения трудозатрат и накладных </a:t>
          </a:r>
          <a:r>
            <a:rPr lang="ru-RU" sz="1100" b="0" dirty="0" smtClean="0">
              <a:solidFill>
                <a:srgbClr val="000000"/>
              </a:solidFill>
              <a:latin typeface="Calibri"/>
            </a:rPr>
            <a:t>расходов.</a:t>
          </a:r>
          <a:endParaRPr lang="ru-RU" sz="1100" b="0" dirty="0">
            <a:solidFill>
              <a:srgbClr val="000000"/>
            </a:solidFill>
            <a:latin typeface="Calibri"/>
          </a:endParaRPr>
        </a:p>
      </cdr:txBody>
    </cdr:sp>
  </cdr:relSizeAnchor>
  <cdr:relSizeAnchor xmlns:cdr="http://schemas.openxmlformats.org/drawingml/2006/chartDrawing">
    <cdr:from>
      <cdr:x>0.57732</cdr:x>
      <cdr:y>0.07632</cdr:y>
    </cdr:from>
    <cdr:to>
      <cdr:x>0.98224</cdr:x>
      <cdr:y>0.25212</cdr:y>
    </cdr:to>
    <cdr:pic>
      <cdr:nvPicPr>
        <cdr:cNvPr id="4" name="chart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5677154" y="464945"/>
          <a:ext cx="3981903" cy="1070975"/>
        </a:xfrm>
        <a:prstGeom xmlns:a="http://schemas.openxmlformats.org/drawingml/2006/main" prst="rect">
          <a:avLst/>
        </a:prstGeom>
        <a:ln xmlns:a="http://schemas.openxmlformats.org/drawingml/2006/main">
          <a:solidFill>
            <a:schemeClr val="accent1"/>
          </a:solidFill>
        </a:ln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4813" cy="49839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3221" tIns="46609" rIns="93221" bIns="46609" numCol="1" anchor="t" anchorCtr="0" compatLnSpc="1">
            <a:prstTxWarp prst="textNoShape">
              <a:avLst/>
            </a:prstTxWarp>
          </a:bodyPr>
          <a:lstStyle>
            <a:lvl1pPr algn="l" defTabSz="929694">
              <a:defRPr sz="1200" b="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4035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6" y="1"/>
            <a:ext cx="2944813" cy="49839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3221" tIns="46609" rIns="93221" bIns="46609" numCol="1" anchor="t" anchorCtr="0" compatLnSpc="1">
            <a:prstTxWarp prst="textNoShape">
              <a:avLst/>
            </a:prstTxWarp>
          </a:bodyPr>
          <a:lstStyle>
            <a:lvl1pPr algn="r" defTabSz="929694">
              <a:defRPr sz="1200" b="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6324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6438" y="742950"/>
            <a:ext cx="5381625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7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122"/>
            <a:ext cx="5438775" cy="446968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3221" tIns="46609" rIns="93221" bIns="466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</a:p>
        </p:txBody>
      </p:sp>
      <p:sp>
        <p:nvSpPr>
          <p:cNvPr id="44038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242"/>
            <a:ext cx="2944813" cy="49680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3221" tIns="46609" rIns="93221" bIns="46609" numCol="1" anchor="b" anchorCtr="0" compatLnSpc="1">
            <a:prstTxWarp prst="textNoShape">
              <a:avLst/>
            </a:prstTxWarp>
          </a:bodyPr>
          <a:lstStyle>
            <a:lvl1pPr algn="l" defTabSz="929694">
              <a:defRPr sz="1200" b="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4039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6" y="9428242"/>
            <a:ext cx="2944813" cy="49680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3221" tIns="46609" rIns="93221" bIns="46609" numCol="1" anchor="b" anchorCtr="0" compatLnSpc="1">
            <a:prstTxWarp prst="textNoShape">
              <a:avLst/>
            </a:prstTxWarp>
          </a:bodyPr>
          <a:lstStyle>
            <a:lvl1pPr algn="r" defTabSz="929694">
              <a:defRPr sz="1200" b="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B0ACC13A-782A-449B-963D-B44920966E5C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7768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031"/>
          <p:cNvSpPr txBox="1">
            <a:spLocks noGrp="1" noChangeArrowheads="1"/>
          </p:cNvSpPr>
          <p:nvPr/>
        </p:nvSpPr>
        <p:spPr bwMode="auto">
          <a:xfrm>
            <a:off x="3851276" y="9428242"/>
            <a:ext cx="2944813" cy="496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21" tIns="46609" rIns="93221" bIns="46609" anchor="b"/>
          <a:lstStyle>
            <a:lvl1pPr defTabSz="963613" eaLnBrk="0" hangingPunct="0">
              <a:defRPr sz="10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3613" eaLnBrk="0" hangingPunct="0">
              <a:defRPr sz="10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3613" eaLnBrk="0" hangingPunct="0">
              <a:defRPr sz="10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3613" eaLnBrk="0" hangingPunct="0">
              <a:defRPr sz="10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3613" eaLnBrk="0" hangingPunct="0">
              <a:defRPr sz="10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81EF78F2-19F4-4545-9370-F5111FA4D538}" type="slidenum">
              <a:rPr lang="ru-RU" altLang="ru-RU" sz="1200" b="0"/>
              <a:pPr algn="r" eaLnBrk="1" hangingPunct="1"/>
              <a:t>1</a:t>
            </a:fld>
            <a:endParaRPr lang="ru-RU" altLang="ru-RU" sz="1200" b="0" dirty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06438" y="742950"/>
            <a:ext cx="5381625" cy="3727450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 dirty="0" smtClean="0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42950" y="2130435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E2E96B-5256-488E-ADE7-C191EE114ABC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6444652"/>
      </p:ext>
    </p:extLst>
  </p:cSld>
  <p:clrMapOvr>
    <a:masterClrMapping/>
  </p:clrMapOvr>
  <p:transition spd="med" advTm="5000">
    <p:diamond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1EE4A6-7B4B-4244-9618-483493F4C08A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2605962"/>
      </p:ext>
    </p:extLst>
  </p:cSld>
  <p:clrMapOvr>
    <a:masterClrMapping/>
  </p:clrMapOvr>
  <p:transition spd="med" advTm="5000">
    <p:diamond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Заголовок и четыре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sz="quarter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95303" y="1600200"/>
            <a:ext cx="4381501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5029199" y="1600200"/>
            <a:ext cx="4381501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Содержимое 4"/>
          <p:cNvSpPr>
            <a:spLocks noGrp="1"/>
          </p:cNvSpPr>
          <p:nvPr>
            <p:ph sz="quarter" idx="3"/>
          </p:nvPr>
        </p:nvSpPr>
        <p:spPr>
          <a:xfrm>
            <a:off x="495303" y="3938616"/>
            <a:ext cx="4381501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5029199" y="3938616"/>
            <a:ext cx="4381501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7B0A9D-120E-4C5D-AA85-4B431E7C1474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049707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/>
          </p:nvPr>
        </p:nvSpPr>
        <p:spPr>
          <a:xfrm>
            <a:off x="495300" y="274666"/>
            <a:ext cx="89154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37A83E-BF32-4F20-9961-C752A984C110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741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95305" y="274639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2B7C2B-B91B-4139-9908-C219B9C93E18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1356361"/>
      </p:ext>
    </p:extLst>
  </p:cSld>
  <p:clrMapOvr>
    <a:masterClrMapping/>
  </p:clrMapOvr>
  <p:transition spd="med" advTm="5000">
    <p:diamond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/>
          </p:nvPr>
        </p:nvSpPr>
        <p:spPr>
          <a:xfrm>
            <a:off x="495300" y="274639"/>
            <a:ext cx="89154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CD4102-7694-453E-A607-1C22396D1F52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709650"/>
      </p:ext>
    </p:extLst>
  </p:cSld>
  <p:clrMapOvr>
    <a:masterClrMapping/>
  </p:clrMapOvr>
  <p:transition spd="med" advTm="5000">
    <p:diamond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42950" y="2130435"/>
            <a:ext cx="84201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2D3CDE-B48B-4838-B06E-F9099C917E70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4127767"/>
      </p:ext>
    </p:extLst>
  </p:cSld>
  <p:clrMapOvr>
    <a:masterClrMapping/>
  </p:clrMapOvr>
  <p:transition spd="med" advTm="5000">
    <p:diamond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E33D55-8007-4022-AE5F-08B6DCA50B26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9414843"/>
      </p:ext>
    </p:extLst>
  </p:cSld>
  <p:clrMapOvr>
    <a:masterClrMapping/>
  </p:clrMapOvr>
  <p:transition spd="med" advTm="5000">
    <p:diamond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2638" y="440691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B222F1-1F9C-4B25-82B8-BDBC8A69AB29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6236963"/>
      </p:ext>
    </p:extLst>
  </p:cSld>
  <p:clrMapOvr>
    <a:masterClrMapping/>
  </p:clrMapOvr>
  <p:transition spd="med" advTm="5000">
    <p:diamond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95303" y="1600204"/>
            <a:ext cx="438150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029199" y="1600204"/>
            <a:ext cx="438150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B3E818-A304-4163-A5DF-C63E68408C4B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0393780"/>
      </p:ext>
    </p:extLst>
  </p:cSld>
  <p:clrMapOvr>
    <a:masterClrMapping/>
  </p:clrMapOvr>
  <p:transition spd="med" advTm="5000">
    <p:diamond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032381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5032381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06F36D-560C-4784-B2C1-82CC6376375D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707752"/>
      </p:ext>
    </p:extLst>
  </p:cSld>
  <p:clrMapOvr>
    <a:masterClrMapping/>
  </p:clrMapOvr>
  <p:transition spd="med" advTm="5000">
    <p:diamond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BDA43D-BCFD-4ED5-B3C9-C82E38BFB3FD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8306482"/>
      </p:ext>
    </p:extLst>
  </p:cSld>
  <p:clrMapOvr>
    <a:masterClrMapping/>
  </p:clrMapOvr>
  <p:transition spd="med" advTm="5000">
    <p:diamond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763622-C471-4D50-AA94-123C1A4C5214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2454674"/>
      </p:ext>
    </p:extLst>
  </p:cSld>
  <p:clrMapOvr>
    <a:masterClrMapping/>
  </p:clrMapOvr>
  <p:transition spd="med" advTm="5000">
    <p:diamond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79E2BD-F426-4182-9536-0C837962E011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3260324"/>
      </p:ext>
    </p:extLst>
  </p:cSld>
  <p:clrMapOvr>
    <a:masterClrMapping/>
  </p:clrMapOvr>
  <p:transition spd="med" advTm="5000">
    <p:diamond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73499" y="273052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95300" y="1435102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A84D31-277F-400B-9CAD-461CA86C3A7B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9991242"/>
      </p:ext>
    </p:extLst>
  </p:cSld>
  <p:clrMapOvr>
    <a:masterClrMapping/>
  </p:clrMapOvr>
  <p:transition spd="med" advTm="5000">
    <p:diamond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7E36B9-06E9-45C8-B88D-600424786A22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9095458"/>
      </p:ext>
    </p:extLst>
  </p:cSld>
  <p:clrMapOvr>
    <a:masterClrMapping/>
  </p:clrMapOvr>
  <p:transition spd="med" advTm="5000">
    <p:diamond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4FD181-58AD-48CE-AE2A-2BA481FF9081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303789"/>
      </p:ext>
    </p:extLst>
  </p:cSld>
  <p:clrMapOvr>
    <a:masterClrMapping/>
  </p:clrMapOvr>
  <p:transition spd="med" advTm="5000">
    <p:diamond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95305" y="274639"/>
            <a:ext cx="653415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A649D7-233F-447B-9E7B-A02F6810AB7A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2897523"/>
      </p:ext>
    </p:extLst>
  </p:cSld>
  <p:clrMapOvr>
    <a:masterClrMapping/>
  </p:clrMapOvr>
  <p:transition spd="med" advTm="5000">
    <p:diamond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/>
          </p:nvPr>
        </p:nvSpPr>
        <p:spPr>
          <a:xfrm>
            <a:off x="495300" y="274639"/>
            <a:ext cx="8915400" cy="5851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606629-5D05-484B-BD27-0DDFEA7E7904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3105895"/>
      </p:ext>
    </p:extLst>
  </p:cSld>
  <p:clrMapOvr>
    <a:masterClrMapping/>
  </p:clrMapOvr>
  <p:transition spd="med" advTm="5000">
    <p:diamond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42950" y="2130435"/>
            <a:ext cx="84201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9A10BE-90BE-47A7-82B2-EB6EEF23AEE8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7858756"/>
      </p:ext>
    </p:extLst>
  </p:cSld>
  <p:clrMapOvr>
    <a:masterClrMapping/>
  </p:clrMapOvr>
  <p:transition spd="med" advTm="5000">
    <p:diamond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349337-46AB-4D16-A0E8-3BB76E2DB5E5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3757557"/>
      </p:ext>
    </p:extLst>
  </p:cSld>
  <p:clrMapOvr>
    <a:masterClrMapping/>
  </p:clrMapOvr>
  <p:transition spd="med" advTm="5000">
    <p:diamond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2638" y="440691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880A43-7A0F-439D-B561-C9CDC59157B7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9660398"/>
      </p:ext>
    </p:extLst>
  </p:cSld>
  <p:clrMapOvr>
    <a:masterClrMapping/>
  </p:clrMapOvr>
  <p:transition spd="med" advTm="5000">
    <p:diamond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95303" y="1600204"/>
            <a:ext cx="438150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029199" y="1600204"/>
            <a:ext cx="438150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DA9C4A-11CB-4378-87BE-E670BD6ABBD4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2540358"/>
      </p:ext>
    </p:extLst>
  </p:cSld>
  <p:clrMapOvr>
    <a:masterClrMapping/>
  </p:clrMapOvr>
  <p:transition spd="med" advTm="5000">
    <p:diamond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032381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5032381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FBE19F-C9FA-40F0-A90F-E5198487DD07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4169651"/>
      </p:ext>
    </p:extLst>
  </p:cSld>
  <p:clrMapOvr>
    <a:masterClrMapping/>
  </p:clrMapOvr>
  <p:transition spd="med" advTm="5000">
    <p:diamond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2638" y="440691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734D03-03D5-4572-9C7E-AF8161146C5F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92860701"/>
      </p:ext>
    </p:extLst>
  </p:cSld>
  <p:clrMapOvr>
    <a:masterClrMapping/>
  </p:clrMapOvr>
  <p:transition spd="med" advTm="5000">
    <p:diamond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7BD0DD-699D-49B7-AFBB-014322319F51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0879233"/>
      </p:ext>
    </p:extLst>
  </p:cSld>
  <p:clrMapOvr>
    <a:masterClrMapping/>
  </p:clrMapOvr>
  <p:transition spd="med" advTm="5000">
    <p:diamond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E5BEEE-96B8-4FB2-B6A1-83640EC0ABEE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2635896"/>
      </p:ext>
    </p:extLst>
  </p:cSld>
  <p:clrMapOvr>
    <a:masterClrMapping/>
  </p:clrMapOvr>
  <p:transition spd="med" advTm="5000">
    <p:diamond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73499" y="273052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95300" y="1435102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CF6D0E-82BE-48E5-892F-157AFA7980A3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7684527"/>
      </p:ext>
    </p:extLst>
  </p:cSld>
  <p:clrMapOvr>
    <a:masterClrMapping/>
  </p:clrMapOvr>
  <p:transition spd="med" advTm="5000">
    <p:diamond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07AFFE-8A92-4EEA-BF96-EB75475BC041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5735966"/>
      </p:ext>
    </p:extLst>
  </p:cSld>
  <p:clrMapOvr>
    <a:masterClrMapping/>
  </p:clrMapOvr>
  <p:transition spd="med" advTm="5000">
    <p:diamond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12F03F-F9D8-4FB7-825F-627B4FB94C09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9326696"/>
      </p:ext>
    </p:extLst>
  </p:cSld>
  <p:clrMapOvr>
    <a:masterClrMapping/>
  </p:clrMapOvr>
  <p:transition spd="med" advTm="5000">
    <p:diamond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95305" y="274639"/>
            <a:ext cx="653415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B2EA3D-6F92-4708-9602-3CA9BA68EEF3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3745270"/>
      </p:ext>
    </p:extLst>
  </p:cSld>
  <p:clrMapOvr>
    <a:masterClrMapping/>
  </p:clrMapOvr>
  <p:transition spd="med" advTm="5000">
    <p:diamond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/>
          </p:nvPr>
        </p:nvSpPr>
        <p:spPr>
          <a:xfrm>
            <a:off x="495300" y="274639"/>
            <a:ext cx="8915400" cy="5851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218D35-1866-4562-9B39-3811C3019681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7916972"/>
      </p:ext>
    </p:extLst>
  </p:cSld>
  <p:clrMapOvr>
    <a:masterClrMapping/>
  </p:clrMapOvr>
  <p:transition spd="med" advTm="5000">
    <p:diamond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42950" y="2130435"/>
            <a:ext cx="84201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9BF15E-C730-4A95-9E92-190A85D9A990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0308658"/>
      </p:ext>
    </p:extLst>
  </p:cSld>
  <p:clrMapOvr>
    <a:masterClrMapping/>
  </p:clrMapOvr>
  <p:transition spd="med" advTm="5000">
    <p:diamond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897E9B-559B-4831-8725-310013994D9D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295660"/>
      </p:ext>
    </p:extLst>
  </p:cSld>
  <p:clrMapOvr>
    <a:masterClrMapping/>
  </p:clrMapOvr>
  <p:transition spd="med" advTm="5000">
    <p:diamond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2638" y="440691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6D80DC-7D4A-44DB-8DD0-1BB39F24DAFE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4050646"/>
      </p:ext>
    </p:extLst>
  </p:cSld>
  <p:clrMapOvr>
    <a:masterClrMapping/>
  </p:clrMapOvr>
  <p:transition spd="med" advTm="5000">
    <p:diamond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95303" y="1600204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029199" y="1600204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83C1A4-7F22-49DE-BBB8-AD1A91946624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589713"/>
      </p:ext>
    </p:extLst>
  </p:cSld>
  <p:clrMapOvr>
    <a:masterClrMapping/>
  </p:clrMapOvr>
  <p:transition spd="med" advTm="5000">
    <p:diamond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95303" y="1600204"/>
            <a:ext cx="438150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029199" y="1600204"/>
            <a:ext cx="438150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CE754C-3583-477D-9A1B-176A65A47D79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211764"/>
      </p:ext>
    </p:extLst>
  </p:cSld>
  <p:clrMapOvr>
    <a:masterClrMapping/>
  </p:clrMapOvr>
  <p:transition spd="med" advTm="5000">
    <p:diamond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032381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5032381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01A980-7C72-460C-85A9-A2E277FF5F38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5007662"/>
      </p:ext>
    </p:extLst>
  </p:cSld>
  <p:clrMapOvr>
    <a:masterClrMapping/>
  </p:clrMapOvr>
  <p:transition spd="med" advTm="5000">
    <p:diamond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223AA4-B4B6-4C0E-8A2F-22D44E864100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584830"/>
      </p:ext>
    </p:extLst>
  </p:cSld>
  <p:clrMapOvr>
    <a:masterClrMapping/>
  </p:clrMapOvr>
  <p:transition spd="med" advTm="5000">
    <p:diamond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145F0D-E525-46E8-B88F-0B215F28D0BF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6775860"/>
      </p:ext>
    </p:extLst>
  </p:cSld>
  <p:clrMapOvr>
    <a:masterClrMapping/>
  </p:clrMapOvr>
  <p:transition spd="med" advTm="5000">
    <p:diamond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73499" y="273052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95300" y="1435102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4FC56E-3FBE-49A8-99D6-D39166D57BD8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1044136"/>
      </p:ext>
    </p:extLst>
  </p:cSld>
  <p:clrMapOvr>
    <a:masterClrMapping/>
  </p:clrMapOvr>
  <p:transition spd="med" advTm="5000">
    <p:diamond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1BD2E0-28B0-4408-B6F3-080CE8B2B472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7926669"/>
      </p:ext>
    </p:extLst>
  </p:cSld>
  <p:clrMapOvr>
    <a:masterClrMapping/>
  </p:clrMapOvr>
  <p:transition spd="med" advTm="5000">
    <p:diamond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4D41F1-1FD0-4CE5-99F6-178BAE1E536B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6783903"/>
      </p:ext>
    </p:extLst>
  </p:cSld>
  <p:clrMapOvr>
    <a:masterClrMapping/>
  </p:clrMapOvr>
  <p:transition spd="med" advTm="5000">
    <p:diamond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95305" y="274639"/>
            <a:ext cx="653415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5B7CF0-7A02-4595-866C-218291D6A712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629197"/>
      </p:ext>
    </p:extLst>
  </p:cSld>
  <p:clrMapOvr>
    <a:masterClrMapping/>
  </p:clrMapOvr>
  <p:transition spd="med" advTm="5000">
    <p:diamond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/>
          </p:nvPr>
        </p:nvSpPr>
        <p:spPr>
          <a:xfrm>
            <a:off x="495300" y="274639"/>
            <a:ext cx="8915400" cy="5851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92B4ED-192E-4875-A88B-BDDEED3B6074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6823624"/>
      </p:ext>
    </p:extLst>
  </p:cSld>
  <p:clrMapOvr>
    <a:masterClrMapping/>
  </p:clrMapOvr>
  <p:transition spd="med" advTm="5000">
    <p:diamond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42950" y="2130463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04D0F1-A0B6-4D41-ADF0-E71C2C781534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8521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032381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5032381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3CA8DD-7C13-4FA1-9E32-29E43635E319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5565654"/>
      </p:ext>
    </p:extLst>
  </p:cSld>
  <p:clrMapOvr>
    <a:masterClrMapping/>
  </p:clrMapOvr>
  <p:transition spd="med" advTm="5000">
    <p:diamond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099AE6-9F8E-4A52-B990-E155F431C2C8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73239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2638" y="4406938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AEDD62-A0A0-48A2-8CA2-9E4377A8BBC0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475675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95303" y="1600206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029199" y="1600206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55EE35-D45F-497D-A948-B9FA471E3712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100577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032396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5032396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956458-BD2E-4F07-A728-8FAC6235F38A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381714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7E5416-3D49-4451-915C-E0FC17C45CC0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481213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03A04B-12A3-46C2-8FC7-251147C801BA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121534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8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873499" y="273078"/>
            <a:ext cx="5537201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95308" y="1435103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FAFF60-702D-42EA-A704-75C8A58570BC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485474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ru-RU" noProof="0" dirty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1252EE-7BEA-485D-8013-CC26F56B001E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669746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83A430-5838-4CA6-ACDF-DF761FA3F71C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216949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181850" y="274668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95308" y="274668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C1F55D-F07A-49CE-9F20-8B4B0AD4255B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397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5EBB4B-D2D8-4398-9CD9-59E8D8D92F9A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4413354"/>
      </p:ext>
    </p:extLst>
  </p:cSld>
  <p:clrMapOvr>
    <a:masterClrMapping/>
  </p:clrMapOvr>
  <p:transition spd="med" advTm="5000">
    <p:diamond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Заголовок и четыре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sz="quarter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95303" y="1600200"/>
            <a:ext cx="4381501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5029199" y="1600200"/>
            <a:ext cx="4381501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Содержимое 4"/>
          <p:cNvSpPr>
            <a:spLocks noGrp="1"/>
          </p:cNvSpPr>
          <p:nvPr>
            <p:ph sz="quarter" idx="3"/>
          </p:nvPr>
        </p:nvSpPr>
        <p:spPr>
          <a:xfrm>
            <a:off x="495303" y="3938619"/>
            <a:ext cx="4381501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5029199" y="3938619"/>
            <a:ext cx="4381501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3717A2-2A54-40CA-B5EC-EF4B4168C4CC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432610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/>
          </p:nvPr>
        </p:nvSpPr>
        <p:spPr>
          <a:xfrm>
            <a:off x="495300" y="274668"/>
            <a:ext cx="89154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6670F4-6B78-4634-A1DD-8C318DE629A1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020451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42950" y="2130457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458046-C488-478A-BC4B-5D74832C686C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020310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E3251E-567C-463D-B38E-58BD90A4AD33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408023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2638" y="4406932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2B61D7-57C1-4EA6-AAFE-B9BBE4CE8B2C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38317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95303" y="1600206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029199" y="1600206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7924D8-BCD3-4EDD-9A66-575EC03A4928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185206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032393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5032393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0DDEC8-87A9-4FF1-B0C0-5B13E0429FD3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072079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5760FF-1CF6-41A9-B0C1-64196E74DC92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688123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64EEED-3799-49B9-8BE1-8267C1FBC3D7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172092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8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873499" y="273078"/>
            <a:ext cx="5537201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95308" y="1435103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4AA7B4-3011-4451-A10A-253A9E98E465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3438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535403-5E07-468E-A62E-0D15DDC15387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6899946"/>
      </p:ext>
    </p:extLst>
  </p:cSld>
  <p:clrMapOvr>
    <a:masterClrMapping/>
  </p:clrMapOvr>
  <p:transition spd="med" advTm="5000">
    <p:diamond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ru-RU" noProof="0" dirty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6C4F9B-2B0C-4498-9210-22A6658FB15E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956732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ED58C5-C07E-4503-8EF0-CD36AF0DC926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858751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181850" y="274668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95308" y="274668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5DAB0D-AC0C-44A3-95F7-C4002E02ADE6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593519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Заголовок и четыре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sz="quarter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95303" y="1600200"/>
            <a:ext cx="4381501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5029199" y="1600200"/>
            <a:ext cx="4381501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Содержимое 4"/>
          <p:cNvSpPr>
            <a:spLocks noGrp="1"/>
          </p:cNvSpPr>
          <p:nvPr>
            <p:ph sz="quarter" idx="3"/>
          </p:nvPr>
        </p:nvSpPr>
        <p:spPr>
          <a:xfrm>
            <a:off x="495303" y="3938619"/>
            <a:ext cx="4381501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5029199" y="3938619"/>
            <a:ext cx="4381501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D19F61-30EB-49AE-9262-BCD647E8B055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242989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/>
          </p:nvPr>
        </p:nvSpPr>
        <p:spPr>
          <a:xfrm>
            <a:off x="495300" y="274668"/>
            <a:ext cx="89154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527B95-9FA1-4D69-B3F8-16A7E5FED130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11615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79E2BD-F426-4182-9536-0C837962E011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6435071"/>
      </p:ext>
    </p:extLst>
  </p:cSld>
  <p:clrMapOvr>
    <a:masterClrMapping/>
  </p:clrMapOvr>
  <p:transition spd="med" advTm="5000">
    <p:diamond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42950" y="2130457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A19509-DA5B-4F4C-823B-AB7546615DEF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055283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CCC493-BAFE-497F-A8B9-D741478F8F3E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164801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2638" y="4406932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C9EAB1-99CB-405E-97FA-1DAA04845D09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437947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95303" y="1600206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029199" y="1600206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D241E6-5777-41D9-BAAF-3AFABB59B274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9878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73499" y="273052"/>
            <a:ext cx="5537201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95300" y="1435102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2D1854-AEDA-477B-AE6E-93FCCB98B574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7212645"/>
      </p:ext>
    </p:extLst>
  </p:cSld>
  <p:clrMapOvr>
    <a:masterClrMapping/>
  </p:clrMapOvr>
  <p:transition spd="med" advTm="5000">
    <p:diamond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032393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5032393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C82EC6-752E-46CD-B76D-96E3192974FE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844429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7FE5EE-075F-49D1-A73A-05FA33F47B34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048569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17C1C7-F10C-4844-8377-91BAC2C3243B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70576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8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873499" y="273078"/>
            <a:ext cx="5537201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95308" y="1435103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608DB2-662B-419D-963D-35C2BE977D3D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095126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ru-RU" noProof="0" dirty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72ACA3-9201-4035-895A-004C4FACE211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330341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35F2FA-B83D-41E6-BCEA-7E88E3321870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646197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181850" y="274668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95308" y="274668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B83E9-F060-4F0B-8DE7-CBA906F78E84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178072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Заголовок и четыре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sz="quarter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95303" y="1600200"/>
            <a:ext cx="4381501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5029199" y="1600200"/>
            <a:ext cx="4381501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Содержимое 4"/>
          <p:cNvSpPr>
            <a:spLocks noGrp="1"/>
          </p:cNvSpPr>
          <p:nvPr>
            <p:ph sz="quarter" idx="3"/>
          </p:nvPr>
        </p:nvSpPr>
        <p:spPr>
          <a:xfrm>
            <a:off x="495303" y="3938619"/>
            <a:ext cx="4381501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5029199" y="3938619"/>
            <a:ext cx="4381501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2B6FEB-6D8C-47C2-AD9F-6841E6CFF32A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719521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/>
          </p:nvPr>
        </p:nvSpPr>
        <p:spPr>
          <a:xfrm>
            <a:off x="495300" y="274668"/>
            <a:ext cx="89154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AC624D-9770-4241-88BC-1BBC27149A1A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443471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42950" y="2130453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8578E2-56F5-4061-89EF-D996D346FE4E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0107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BD1BEA-453F-496D-A951-DC3575BAC376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1780370"/>
      </p:ext>
    </p:extLst>
  </p:cSld>
  <p:clrMapOvr>
    <a:masterClrMapping/>
  </p:clrMapOvr>
  <p:transition spd="med" advTm="5000">
    <p:diamond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B31B1A-E711-41EC-9E30-C8C277ACFEFD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746502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2638" y="4406928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7EBC6-A4DF-4D85-9B0E-BA85478F0F81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389398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95303" y="1600206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029199" y="1600206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9FF05A-5896-44EF-A3CF-0D6A671A6F9D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996215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032391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5032391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3512FF-8CD4-4940-B34D-E6E66FF000BB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07247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9FDA99-9C2C-492F-8226-1BBDF719440C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880476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04D8A7-D533-4401-AC0F-9600533826C0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359326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8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873499" y="273078"/>
            <a:ext cx="5537201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95308" y="1435103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9F4CC8-EA1C-4E7C-A55B-59CC945922F7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128208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ru-RU" noProof="0" dirty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5B08E8-E715-4CE1-BB44-D7D00DDEBC87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671897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353353-AA46-4A7B-A00E-69DF1E0DD890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461850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181850" y="274666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95308" y="274666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42D052-4F09-4244-95A8-863E747712C6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3780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wmf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4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3.wmf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4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3.wmf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4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5.xml"/><Relationship Id="rId5" Type="http://schemas.openxmlformats.org/officeDocument/2006/relationships/image" Target="../media/image3.wmf"/><Relationship Id="rId4" Type="http://schemas.openxmlformats.org/officeDocument/2006/relationships/image" Target="../media/image2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0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 rot="5400000">
            <a:off x="4812508" y="1769271"/>
            <a:ext cx="207963" cy="9864725"/>
          </a:xfrm>
          <a:prstGeom prst="rect">
            <a:avLst/>
          </a:prstGeom>
          <a:solidFill>
            <a:srgbClr val="D3EAFD">
              <a:alpha val="59999"/>
            </a:srgbClr>
          </a:solidFill>
          <a:ln>
            <a:noFill/>
          </a:ln>
          <a:effectLst>
            <a:outerShdw dist="63500" dir="3187806" algn="ctr" rotWithShape="0">
              <a:srgbClr val="274C9D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vert="eaVert" wrap="none" anchor="ctr"/>
          <a:lstStyle>
            <a:lvl1pPr eaLnBrk="0" hangingPunct="0">
              <a:defRPr sz="10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endParaRPr lang="ru-RU" altLang="ru-RU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4">
            <a:lum bright="-10000" contras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5875" y="-26988"/>
            <a:ext cx="99377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Солвер прозр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077" y="84138"/>
            <a:ext cx="1614488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25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537702" y="6386513"/>
            <a:ext cx="287338" cy="1968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rgbClr val="2A5CAC"/>
                </a:solidFill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EF2402FB-D9EC-4BF4-A2D2-D21C11889B6E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  <p:pic>
        <p:nvPicPr>
          <p:cNvPr id="1030" name="Picture 1025" descr="ГОЛОВА  и ПИРАМИДА"/>
          <p:cNvPicPr>
            <a:picLocks noChangeAspect="1" noChangeArrowheads="1"/>
          </p:cNvPicPr>
          <p:nvPr/>
        </p:nvPicPr>
        <p:blipFill>
          <a:blip r:embed="rId16" cstate="email">
            <a:lum bright="30000" contrast="-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453"/>
          <a:stretch>
            <a:fillRect/>
          </a:stretch>
        </p:blipFill>
        <p:spPr bwMode="auto">
          <a:xfrm>
            <a:off x="9345613" y="38100"/>
            <a:ext cx="43338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71" r:id="rId1"/>
    <p:sldLayoutId id="2147485072" r:id="rId2"/>
    <p:sldLayoutId id="2147485073" r:id="rId3"/>
    <p:sldLayoutId id="2147485074" r:id="rId4"/>
    <p:sldLayoutId id="2147485075" r:id="rId5"/>
    <p:sldLayoutId id="2147485076" r:id="rId6"/>
    <p:sldLayoutId id="2147485077" r:id="rId7"/>
    <p:sldLayoutId id="2147485078" r:id="rId8"/>
    <p:sldLayoutId id="2147485079" r:id="rId9"/>
    <p:sldLayoutId id="2147485080" r:id="rId10"/>
    <p:sldLayoutId id="2147485081" r:id="rId11"/>
    <p:sldLayoutId id="2147485082" r:id="rId12"/>
  </p:sldLayoutIdLst>
  <p:transition spd="med" advTm="5000">
    <p:diamond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заголовка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4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текста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Четвертый уровень</a:t>
            </a:r>
          </a:p>
          <a:p>
            <a:pPr lvl="4"/>
            <a:r>
              <a:rPr lang="ru-RU" altLang="ru-RU" smtClean="0"/>
              <a:t>Пятый уровень</a:t>
            </a:r>
          </a:p>
        </p:txBody>
      </p:sp>
      <p:pic>
        <p:nvPicPr>
          <p:cNvPr id="2052" name="Picture 4" descr="подклад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 descr="ГОЛОВА  и ПИРАМИДА"/>
          <p:cNvPicPr>
            <a:picLocks noChangeAspect="1" noChangeArrowheads="1"/>
          </p:cNvPicPr>
          <p:nvPr/>
        </p:nvPicPr>
        <p:blipFill>
          <a:blip r:embed="rId15">
            <a:lum bright="30000" contrast="-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453"/>
          <a:stretch>
            <a:fillRect/>
          </a:stretch>
        </p:blipFill>
        <p:spPr bwMode="auto">
          <a:xfrm>
            <a:off x="9045577" y="38100"/>
            <a:ext cx="733425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17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551988" y="6545263"/>
            <a:ext cx="287337" cy="1968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chemeClr val="bg1"/>
                </a:solidFill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EAC9DAD8-6859-432B-9D7D-7DE5303688A3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83" r:id="rId1"/>
    <p:sldLayoutId id="2147485084" r:id="rId2"/>
    <p:sldLayoutId id="2147485085" r:id="rId3"/>
    <p:sldLayoutId id="2147485086" r:id="rId4"/>
    <p:sldLayoutId id="2147485087" r:id="rId5"/>
    <p:sldLayoutId id="2147485088" r:id="rId6"/>
    <p:sldLayoutId id="2147485089" r:id="rId7"/>
    <p:sldLayoutId id="2147485090" r:id="rId8"/>
    <p:sldLayoutId id="2147485091" r:id="rId9"/>
    <p:sldLayoutId id="2147485092" r:id="rId10"/>
    <p:sldLayoutId id="2147485093" r:id="rId11"/>
    <p:sldLayoutId id="2147485094" r:id="rId12"/>
  </p:sldLayoutIdLst>
  <p:transition spd="med" advTm="5000">
    <p:diamond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заголовка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4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текста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Четвертый уровень</a:t>
            </a:r>
          </a:p>
          <a:p>
            <a:pPr lvl="4"/>
            <a:r>
              <a:rPr lang="ru-RU" altLang="ru-RU" smtClean="0"/>
              <a:t>Пятый уровень</a:t>
            </a:r>
          </a:p>
        </p:txBody>
      </p:sp>
      <p:pic>
        <p:nvPicPr>
          <p:cNvPr id="3076" name="Picture 4" descr="подклад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 descr="ГОЛОВА  и ПИРАМИДА"/>
          <p:cNvPicPr>
            <a:picLocks noChangeAspect="1" noChangeArrowheads="1"/>
          </p:cNvPicPr>
          <p:nvPr/>
        </p:nvPicPr>
        <p:blipFill>
          <a:blip r:embed="rId15">
            <a:lum bright="30000" contrast="-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453"/>
          <a:stretch>
            <a:fillRect/>
          </a:stretch>
        </p:blipFill>
        <p:spPr bwMode="auto">
          <a:xfrm>
            <a:off x="9045577" y="38100"/>
            <a:ext cx="733425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17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551988" y="6545263"/>
            <a:ext cx="287337" cy="1968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rgbClr val="FFFFFF"/>
                </a:solidFill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F7BB9A4C-59B5-48E6-9AF4-6559AB3ACFCC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95" r:id="rId1"/>
    <p:sldLayoutId id="2147485096" r:id="rId2"/>
    <p:sldLayoutId id="2147485097" r:id="rId3"/>
    <p:sldLayoutId id="2147485098" r:id="rId4"/>
    <p:sldLayoutId id="2147485099" r:id="rId5"/>
    <p:sldLayoutId id="2147485100" r:id="rId6"/>
    <p:sldLayoutId id="2147485101" r:id="rId7"/>
    <p:sldLayoutId id="2147485102" r:id="rId8"/>
    <p:sldLayoutId id="2147485103" r:id="rId9"/>
    <p:sldLayoutId id="2147485104" r:id="rId10"/>
    <p:sldLayoutId id="2147485105" r:id="rId11"/>
    <p:sldLayoutId id="2147485106" r:id="rId12"/>
  </p:sldLayoutIdLst>
  <p:transition spd="med" advTm="5000">
    <p:diamond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заголовка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4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текста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Четвертый уровень</a:t>
            </a:r>
          </a:p>
          <a:p>
            <a:pPr lvl="4"/>
            <a:r>
              <a:rPr lang="ru-RU" altLang="ru-RU" smtClean="0"/>
              <a:t>Пятый уровень</a:t>
            </a:r>
          </a:p>
        </p:txBody>
      </p:sp>
      <p:pic>
        <p:nvPicPr>
          <p:cNvPr id="4100" name="Picture 4" descr="подклад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 descr="ГОЛОВА  и ПИРАМИДА"/>
          <p:cNvPicPr>
            <a:picLocks noChangeAspect="1" noChangeArrowheads="1"/>
          </p:cNvPicPr>
          <p:nvPr/>
        </p:nvPicPr>
        <p:blipFill>
          <a:blip r:embed="rId15">
            <a:lum bright="30000" contrast="-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453"/>
          <a:stretch>
            <a:fillRect/>
          </a:stretch>
        </p:blipFill>
        <p:spPr bwMode="auto">
          <a:xfrm>
            <a:off x="9045577" y="38100"/>
            <a:ext cx="733425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17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551988" y="6545263"/>
            <a:ext cx="287337" cy="1968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rgbClr val="FFFFFF"/>
                </a:solidFill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E1B40B31-50D7-4A33-AC91-561C1AC827E7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07" r:id="rId1"/>
    <p:sldLayoutId id="2147485108" r:id="rId2"/>
    <p:sldLayoutId id="2147485109" r:id="rId3"/>
    <p:sldLayoutId id="2147485110" r:id="rId4"/>
    <p:sldLayoutId id="2147485111" r:id="rId5"/>
    <p:sldLayoutId id="2147485112" r:id="rId6"/>
    <p:sldLayoutId id="2147485113" r:id="rId7"/>
    <p:sldLayoutId id="2147485114" r:id="rId8"/>
    <p:sldLayoutId id="2147485115" r:id="rId9"/>
    <p:sldLayoutId id="2147485116" r:id="rId10"/>
    <p:sldLayoutId id="2147485117" r:id="rId11"/>
    <p:sldLayoutId id="2147485118" r:id="rId12"/>
  </p:sldLayoutIdLst>
  <p:transition spd="med" advTm="5000">
    <p:diamond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 rot="5400000">
            <a:off x="4811714" y="1747838"/>
            <a:ext cx="207963" cy="9907588"/>
          </a:xfrm>
          <a:prstGeom prst="rect">
            <a:avLst/>
          </a:prstGeom>
          <a:solidFill>
            <a:srgbClr val="D3EAFD">
              <a:alpha val="59999"/>
            </a:srgbClr>
          </a:solidFill>
          <a:ln>
            <a:noFill/>
          </a:ln>
          <a:effectLst>
            <a:outerShdw dist="63500" dir="3187806" algn="ctr" rotWithShape="0">
              <a:srgbClr val="274C9D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ru-RU" altLang="ru-RU" dirty="0" smtClean="0">
              <a:solidFill>
                <a:srgbClr val="000000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15">
            <a:lum bright="-10000" contras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5875" y="-26988"/>
            <a:ext cx="99377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25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537702" y="6386513"/>
            <a:ext cx="287338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>
            <a:lvl1pPr algn="ctr">
              <a:defRPr b="1">
                <a:solidFill>
                  <a:srgbClr val="2A5CAC"/>
                </a:solidFill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1BEDEE13-1C65-417D-BCD0-BBADAE1EFF04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19" r:id="rId1"/>
    <p:sldLayoutId id="2147485120" r:id="rId2"/>
    <p:sldLayoutId id="2147485121" r:id="rId3"/>
    <p:sldLayoutId id="2147485122" r:id="rId4"/>
    <p:sldLayoutId id="2147485123" r:id="rId5"/>
    <p:sldLayoutId id="2147485124" r:id="rId6"/>
    <p:sldLayoutId id="2147485125" r:id="rId7"/>
    <p:sldLayoutId id="2147485126" r:id="rId8"/>
    <p:sldLayoutId id="2147485127" r:id="rId9"/>
    <p:sldLayoutId id="2147485128" r:id="rId10"/>
    <p:sldLayoutId id="2147485129" r:id="rId11"/>
    <p:sldLayoutId id="2147485130" r:id="rId12"/>
    <p:sldLayoutId id="2147485131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 rot="5400000">
            <a:off x="4811714" y="1747838"/>
            <a:ext cx="207963" cy="9907588"/>
          </a:xfrm>
          <a:prstGeom prst="rect">
            <a:avLst/>
          </a:prstGeom>
          <a:solidFill>
            <a:srgbClr val="D3EAFD">
              <a:alpha val="59999"/>
            </a:srgbClr>
          </a:solidFill>
          <a:ln>
            <a:noFill/>
          </a:ln>
          <a:effectLst>
            <a:outerShdw dist="63500" dir="3187806" algn="ctr" rotWithShape="0">
              <a:srgbClr val="274C9D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ru-RU" altLang="ru-RU" dirty="0" smtClean="0">
              <a:solidFill>
                <a:srgbClr val="000000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15">
            <a:lum bright="-10000" contras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5875" y="-26988"/>
            <a:ext cx="99377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25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537702" y="6386513"/>
            <a:ext cx="287338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>
            <a:lvl1pPr algn="ctr">
              <a:defRPr b="1">
                <a:solidFill>
                  <a:srgbClr val="2A5CAC"/>
                </a:solidFill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C2E2DD77-7125-4CC8-A45C-9B31ECE6692A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32" r:id="rId1"/>
    <p:sldLayoutId id="2147485133" r:id="rId2"/>
    <p:sldLayoutId id="2147485134" r:id="rId3"/>
    <p:sldLayoutId id="2147485135" r:id="rId4"/>
    <p:sldLayoutId id="2147485136" r:id="rId5"/>
    <p:sldLayoutId id="2147485137" r:id="rId6"/>
    <p:sldLayoutId id="2147485138" r:id="rId7"/>
    <p:sldLayoutId id="2147485139" r:id="rId8"/>
    <p:sldLayoutId id="2147485140" r:id="rId9"/>
    <p:sldLayoutId id="2147485141" r:id="rId10"/>
    <p:sldLayoutId id="2147485142" r:id="rId11"/>
    <p:sldLayoutId id="2147485143" r:id="rId12"/>
    <p:sldLayoutId id="2147485144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 rot="5400000">
            <a:off x="4812508" y="1769271"/>
            <a:ext cx="207963" cy="9864725"/>
          </a:xfrm>
          <a:prstGeom prst="rect">
            <a:avLst/>
          </a:prstGeom>
          <a:solidFill>
            <a:srgbClr val="D3EAFD">
              <a:alpha val="59999"/>
            </a:srgbClr>
          </a:solidFill>
          <a:ln>
            <a:noFill/>
          </a:ln>
          <a:effectLst>
            <a:outerShdw dist="63500" dir="3187806" algn="ctr" rotWithShape="0">
              <a:srgbClr val="274C9D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vert="eaVert" wrap="none" anchor="ctr"/>
          <a:lstStyle>
            <a:lvl1pPr eaLnBrk="0" hangingPunct="0">
              <a:defRPr sz="10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altLang="ru-RU" smtClean="0">
              <a:solidFill>
                <a:srgbClr val="000000"/>
              </a:solidFill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lum bright="-10000" contras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5875" y="-26988"/>
            <a:ext cx="99377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 descr="Солвер прозр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077" y="84138"/>
            <a:ext cx="1614488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25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537702" y="6386513"/>
            <a:ext cx="287338" cy="1968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srgbClr val="2A5CAC"/>
                </a:solidFill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3B6EF30D-9373-4696-9142-0BBAE8BEAE10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  <p:pic>
        <p:nvPicPr>
          <p:cNvPr id="9222" name="Picture 1025" descr="ГОЛОВА  и ПИРАМИДА"/>
          <p:cNvPicPr>
            <a:picLocks noChangeAspect="1" noChangeArrowheads="1"/>
          </p:cNvPicPr>
          <p:nvPr/>
        </p:nvPicPr>
        <p:blipFill>
          <a:blip r:embed="rId5" cstate="email">
            <a:lum bright="30000" contrast="-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453"/>
          <a:stretch>
            <a:fillRect/>
          </a:stretch>
        </p:blipFill>
        <p:spPr bwMode="auto">
          <a:xfrm>
            <a:off x="9345613" y="38100"/>
            <a:ext cx="43338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217" r:id="rId1"/>
  </p:sldLayoutIdLst>
  <p:transition spd="med" advTm="5000">
    <p:diamond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 rot="5400000">
            <a:off x="4811714" y="1747838"/>
            <a:ext cx="207963" cy="9907588"/>
          </a:xfrm>
          <a:prstGeom prst="rect">
            <a:avLst/>
          </a:prstGeom>
          <a:solidFill>
            <a:srgbClr val="D3EAFD">
              <a:alpha val="59999"/>
            </a:srgbClr>
          </a:solidFill>
          <a:ln>
            <a:noFill/>
          </a:ln>
          <a:effectLst>
            <a:outerShdw dist="63500" dir="3187806" algn="ctr" rotWithShape="0">
              <a:srgbClr val="274C9D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ru-RU" altLang="ru-RU" dirty="0" smtClean="0">
              <a:solidFill>
                <a:srgbClr val="000000"/>
              </a:solidFill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15">
            <a:lum bright="-10000" contras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5875" y="-26988"/>
            <a:ext cx="99377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25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537702" y="6386513"/>
            <a:ext cx="287338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>
            <a:lvl1pPr algn="ctr">
              <a:defRPr b="1">
                <a:solidFill>
                  <a:srgbClr val="2A5CAC"/>
                </a:solidFill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D1E026D4-34DA-4DEE-BD67-574FA7244863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70" r:id="rId1"/>
    <p:sldLayoutId id="2147485171" r:id="rId2"/>
    <p:sldLayoutId id="2147485172" r:id="rId3"/>
    <p:sldLayoutId id="2147485173" r:id="rId4"/>
    <p:sldLayoutId id="2147485174" r:id="rId5"/>
    <p:sldLayoutId id="2147485175" r:id="rId6"/>
    <p:sldLayoutId id="2147485176" r:id="rId7"/>
    <p:sldLayoutId id="2147485177" r:id="rId8"/>
    <p:sldLayoutId id="2147485178" r:id="rId9"/>
    <p:sldLayoutId id="2147485179" r:id="rId10"/>
    <p:sldLayoutId id="2147485180" r:id="rId11"/>
    <p:sldLayoutId id="2147485181" r:id="rId12"/>
    <p:sldLayoutId id="2147485182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 rot="5400000">
            <a:off x="4811712" y="1747838"/>
            <a:ext cx="207963" cy="9907588"/>
          </a:xfrm>
          <a:prstGeom prst="rect">
            <a:avLst/>
          </a:prstGeom>
          <a:solidFill>
            <a:srgbClr val="D3EAFD">
              <a:alpha val="59999"/>
            </a:srgbClr>
          </a:solidFill>
          <a:ln>
            <a:noFill/>
          </a:ln>
          <a:effectLst>
            <a:outerShdw dist="63500" dir="3187806" algn="ctr" rotWithShape="0">
              <a:srgbClr val="274C9D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ru-RU" altLang="ru-RU" dirty="0" smtClean="0">
              <a:solidFill>
                <a:srgbClr val="000000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15">
            <a:lum bright="-10000" contras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5875" y="-26988"/>
            <a:ext cx="99377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25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537700" y="6386513"/>
            <a:ext cx="287338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>
            <a:lvl1pPr algn="ctr">
              <a:defRPr b="1">
                <a:solidFill>
                  <a:srgbClr val="2A5CAC"/>
                </a:solidFill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53ED1201-D52F-4CD1-8805-F613C9F24A38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4673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91" r:id="rId1"/>
    <p:sldLayoutId id="2147485192" r:id="rId2"/>
    <p:sldLayoutId id="2147485193" r:id="rId3"/>
    <p:sldLayoutId id="2147485194" r:id="rId4"/>
    <p:sldLayoutId id="2147485195" r:id="rId5"/>
    <p:sldLayoutId id="2147485196" r:id="rId6"/>
    <p:sldLayoutId id="2147485197" r:id="rId7"/>
    <p:sldLayoutId id="2147485198" r:id="rId8"/>
    <p:sldLayoutId id="2147485199" r:id="rId9"/>
    <p:sldLayoutId id="2147485200" r:id="rId10"/>
    <p:sldLayoutId id="2147485201" r:id="rId11"/>
    <p:sldLayoutId id="2147485202" r:id="rId12"/>
    <p:sldLayoutId id="2147485203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5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7463"/>
            <a:ext cx="9906000" cy="687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Rectangle 4"/>
          <p:cNvSpPr>
            <a:spLocks noChangeArrowheads="1"/>
          </p:cNvSpPr>
          <p:nvPr/>
        </p:nvSpPr>
        <p:spPr bwMode="auto">
          <a:xfrm>
            <a:off x="452438" y="2030821"/>
            <a:ext cx="8999537" cy="2862322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altLang="ru-RU" sz="2400" dirty="0" smtClean="0">
                <a:solidFill>
                  <a:schemeClr val="bg1"/>
                </a:solidFill>
              </a:rPr>
              <a:t>«</a:t>
            </a:r>
            <a:r>
              <a:rPr lang="ru-RU" altLang="ru-RU" sz="2400" dirty="0">
                <a:solidFill>
                  <a:schemeClr val="bg1"/>
                </a:solidFill>
              </a:rPr>
              <a:t>Р</a:t>
            </a:r>
            <a:r>
              <a:rPr lang="ru-RU" altLang="ru-RU" sz="2400" dirty="0" smtClean="0">
                <a:solidFill>
                  <a:schemeClr val="bg1"/>
                </a:solidFill>
              </a:rPr>
              <a:t>азработка </a:t>
            </a:r>
            <a:r>
              <a:rPr lang="ru-RU" altLang="ru-RU" sz="2400" dirty="0">
                <a:solidFill>
                  <a:schemeClr val="bg1"/>
                </a:solidFill>
              </a:rPr>
              <a:t>предложений в концепцию </a:t>
            </a:r>
            <a:endParaRPr lang="en-US" altLang="ru-RU" sz="24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ru-RU" altLang="ru-RU" sz="2400" dirty="0" smtClean="0">
                <a:solidFill>
                  <a:schemeClr val="bg1"/>
                </a:solidFill>
              </a:rPr>
              <a:t>преобразований производств</a:t>
            </a:r>
            <a:r>
              <a:rPr lang="ru-RU" altLang="ru-RU" sz="2400" dirty="0">
                <a:solidFill>
                  <a:schemeClr val="bg1"/>
                </a:solidFill>
              </a:rPr>
              <a:t>а</a:t>
            </a:r>
            <a:r>
              <a:rPr lang="ru-RU" altLang="ru-RU" sz="2400" dirty="0" smtClean="0">
                <a:solidFill>
                  <a:schemeClr val="bg1"/>
                </a:solidFill>
              </a:rPr>
              <a:t> </a:t>
            </a:r>
            <a:r>
              <a:rPr lang="ru-RU" altLang="ru-RU" sz="2400" dirty="0">
                <a:solidFill>
                  <a:schemeClr val="bg1"/>
                </a:solidFill>
              </a:rPr>
              <a:t>ЖРД на базе </a:t>
            </a:r>
            <a:endParaRPr lang="en-US" altLang="ru-RU" sz="24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ru-RU" altLang="ru-RU" sz="2400" dirty="0" smtClean="0">
                <a:solidFill>
                  <a:schemeClr val="bg1"/>
                </a:solidFill>
              </a:rPr>
              <a:t>«</a:t>
            </a:r>
            <a:r>
              <a:rPr lang="ru-RU" altLang="ru-RU" sz="2400" dirty="0">
                <a:solidFill>
                  <a:schemeClr val="bg1"/>
                </a:solidFill>
              </a:rPr>
              <a:t>ВМЗ» </a:t>
            </a:r>
            <a:r>
              <a:rPr lang="ru-RU" altLang="ru-RU" sz="2400" dirty="0" smtClean="0">
                <a:solidFill>
                  <a:schemeClr val="bg1"/>
                </a:solidFill>
              </a:rPr>
              <a:t>и </a:t>
            </a:r>
            <a:r>
              <a:rPr lang="ru-RU" altLang="ru-RU" sz="2400" dirty="0">
                <a:solidFill>
                  <a:schemeClr val="bg1"/>
                </a:solidFill>
              </a:rPr>
              <a:t>АО «КБХА» в </a:t>
            </a:r>
            <a:endParaRPr lang="ru-RU" altLang="ru-RU" sz="24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ru-RU" altLang="ru-RU" sz="2400" dirty="0" smtClean="0">
                <a:solidFill>
                  <a:schemeClr val="bg1"/>
                </a:solidFill>
              </a:rPr>
              <a:t>АО «НПО «Воронежский центр ракетного двигателестроения»</a:t>
            </a: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2" y="-123111"/>
            <a:ext cx="18473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 altLang="ru-RU" dirty="0"/>
          </a:p>
        </p:txBody>
      </p:sp>
      <p:pic>
        <p:nvPicPr>
          <p:cNvPr id="12293" name="Picture 9" descr="Солвер прозр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2440" y="134938"/>
            <a:ext cx="19208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4" descr="vmz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0140" y="33339"/>
            <a:ext cx="449262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6" name="Picture 2" descr="D:\РАБОЧИЕ ПРОЕКТЫ от 22.02.2012\КБХА ВМЗ Воронеж\logotip КБХА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7365" y="33339"/>
            <a:ext cx="1693862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497138" y="15875"/>
            <a:ext cx="4953000" cy="522288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1400" dirty="0">
                <a:solidFill>
                  <a:schemeClr val="bg1"/>
                </a:solidFill>
              </a:rPr>
              <a:t>АО «КБХА»</a:t>
            </a:r>
            <a:br>
              <a:rPr lang="ru-RU" sz="1400" dirty="0">
                <a:solidFill>
                  <a:schemeClr val="bg1"/>
                </a:solidFill>
              </a:rPr>
            </a:br>
            <a:r>
              <a:rPr lang="ru-RU" sz="1400" dirty="0">
                <a:solidFill>
                  <a:schemeClr val="bg1"/>
                </a:solidFill>
              </a:rPr>
              <a:t>«ВМЗ» филиал ФГУП «ГКНПЦ им. Хруничева»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 advTm="5000">
    <p:diamond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Номер слайда 1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BE5E481B-C04F-46E8-A9F9-7527B4CFF56B}" type="slidenum">
              <a:rPr lang="ru-RU" smtClean="0">
                <a:solidFill>
                  <a:srgbClr val="2A5CAC"/>
                </a:solidFill>
              </a:rPr>
              <a:pPr eaLnBrk="1" hangingPunct="1">
                <a:defRPr/>
              </a:pPr>
              <a:t>2</a:t>
            </a:fld>
            <a:endParaRPr lang="ru-RU" dirty="0" smtClean="0">
              <a:solidFill>
                <a:srgbClr val="2A5CAC"/>
              </a:solidFill>
            </a:endParaRPr>
          </a:p>
        </p:txBody>
      </p:sp>
      <p:sp>
        <p:nvSpPr>
          <p:cNvPr id="19459" name="Rectangle 2"/>
          <p:cNvSpPr>
            <a:spLocks noChangeArrowheads="1"/>
          </p:cNvSpPr>
          <p:nvPr/>
        </p:nvSpPr>
        <p:spPr bwMode="auto">
          <a:xfrm>
            <a:off x="1588" y="476250"/>
            <a:ext cx="1857375" cy="61214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858838" y="764614"/>
            <a:ext cx="8891587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ru-RU" altLang="ru-RU" sz="1400" b="1" dirty="0">
                <a:solidFill>
                  <a:srgbClr val="FF0000"/>
                </a:solidFill>
              </a:rPr>
              <a:t>Целью </a:t>
            </a:r>
            <a:r>
              <a:rPr lang="ru-RU" altLang="ru-RU" sz="1400" b="1" dirty="0" smtClean="0">
                <a:solidFill>
                  <a:srgbClr val="FF0000"/>
                </a:solidFill>
              </a:rPr>
              <a:t>Проекта:</a:t>
            </a:r>
          </a:p>
          <a:p>
            <a:endParaRPr lang="ru-RU" altLang="ru-RU" sz="1400" b="1" dirty="0" smtClean="0">
              <a:solidFill>
                <a:srgbClr val="FF0000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ru-RU" sz="1400" b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Разработка предложений к целевой производственно-технологической конфигурации предприятий ракетного двигателестроения в интересах холдинга ОАО «НПО </a:t>
            </a:r>
            <a:r>
              <a:rPr lang="ru-RU" sz="1400" b="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Энергомаш», </a:t>
            </a:r>
            <a:r>
              <a:rPr lang="ru-RU" sz="1400" b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с целью обеспечения выполнения производственной программы </a:t>
            </a:r>
            <a:r>
              <a:rPr lang="ru-RU" sz="1400" b="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изделий</a:t>
            </a:r>
            <a:r>
              <a:rPr lang="ru-RU" sz="1400" b="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1400" b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до 2025 г., с оптимальной загрузкой производственных мощностей, оптимальными затратами на подготовку производства и снижением производственной себестоимости изготовления продукции для достижения определенных экономических </a:t>
            </a:r>
            <a:r>
              <a:rPr lang="ru-RU" sz="1400" b="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показателей.</a:t>
            </a:r>
          </a:p>
          <a:p>
            <a:pPr marL="285750" indent="-285750">
              <a:buFont typeface="Wingdings" pitchFamily="2" charset="2"/>
              <a:buChar char="Ø"/>
            </a:pPr>
            <a:endParaRPr lang="ru-RU" sz="1400" b="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ru-RU" sz="1400" b="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Детализация </a:t>
            </a:r>
            <a:r>
              <a:rPr lang="ru-RU" sz="1400" b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принятой технологической конфигурации серийного производства </a:t>
            </a:r>
            <a:r>
              <a:rPr lang="ru-RU" sz="1400" b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изделий, </a:t>
            </a:r>
            <a:r>
              <a:rPr lang="ru-RU" sz="1400" b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с целью подтверждения принятых концептуальных решений, а также получения технологической основы для разработки проектной документации.</a:t>
            </a:r>
          </a:p>
        </p:txBody>
      </p:sp>
      <p:sp>
        <p:nvSpPr>
          <p:cNvPr id="19461" name="Rectangle 1029"/>
          <p:cNvSpPr>
            <a:spLocks noChangeArrowheads="1"/>
          </p:cNvSpPr>
          <p:nvPr/>
        </p:nvSpPr>
        <p:spPr bwMode="auto">
          <a:xfrm>
            <a:off x="1754188" y="96838"/>
            <a:ext cx="67992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altLang="ru-RU" sz="1400" b="1" dirty="0">
                <a:solidFill>
                  <a:srgbClr val="FFFFFF"/>
                </a:solidFill>
              </a:rPr>
              <a:t>Цели и задачи проекта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858838" y="3925439"/>
            <a:ext cx="8891587" cy="2149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indent="361950" algn="just">
              <a:lnSpc>
                <a:spcPct val="150000"/>
              </a:lnSpc>
              <a:defRPr/>
            </a:pPr>
            <a:r>
              <a:rPr lang="ru-RU" sz="1400" b="1" dirty="0">
                <a:solidFill>
                  <a:srgbClr val="FF0000"/>
                </a:solidFill>
                <a:cs typeface="Arial" charset="0"/>
              </a:rPr>
              <a:t>Задачи Проекта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Arial" pitchFamily="34" charset="0"/>
              <a:buChar char="•"/>
            </a:pPr>
            <a:r>
              <a:rPr lang="ru-RU" sz="1400" b="0" dirty="0"/>
              <a:t>Детализация концептуальных технологических решений по принятому варианту конфигурации производства </a:t>
            </a:r>
            <a:r>
              <a:rPr lang="ru-RU" sz="1400" b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изделий</a:t>
            </a:r>
            <a:r>
              <a:rPr lang="ru-RU" sz="1400" b="0" dirty="0" smtClean="0"/>
              <a:t>.</a:t>
            </a:r>
            <a:endParaRPr lang="ru-RU" sz="1400" b="0" dirty="0"/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Arial" pitchFamily="34" charset="0"/>
              <a:buChar char="•"/>
            </a:pPr>
            <a:r>
              <a:rPr lang="ru-RU" sz="1400" b="0" dirty="0"/>
              <a:t>Разработка перспективного облика производства </a:t>
            </a:r>
            <a:r>
              <a:rPr lang="ru-RU" sz="1400" b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изделий </a:t>
            </a:r>
            <a:r>
              <a:rPr lang="ru-RU" sz="1400" b="0" dirty="0" smtClean="0"/>
              <a:t>по </a:t>
            </a:r>
            <a:r>
              <a:rPr lang="ru-RU" sz="1400" b="0" dirty="0"/>
              <a:t>принятой концептуальной конфигурации на основе моделирования производства.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Arial" pitchFamily="34" charset="0"/>
              <a:buChar char="•"/>
            </a:pPr>
            <a:r>
              <a:rPr lang="ru-RU" sz="1400" b="0" dirty="0"/>
              <a:t>Разработка предложений и укрупненного плана по преобразованию существующего производства в АО «НПО «Воронежский центр ракетного двигателестроения» </a:t>
            </a:r>
            <a:r>
              <a:rPr lang="ru-RU" sz="1400" b="0" dirty="0" smtClean="0"/>
              <a:t>и </a:t>
            </a:r>
            <a:r>
              <a:rPr lang="ru-RU" sz="1400" b="0" dirty="0"/>
              <a:t>его дальнейшее технологическое развитие.</a:t>
            </a:r>
          </a:p>
        </p:txBody>
      </p:sp>
      <p:pic>
        <p:nvPicPr>
          <p:cNvPr id="7" name="Picture 4" descr="vmz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7052" y="1589"/>
            <a:ext cx="447675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D:\РАБОЧИЕ ПРОЕКТЫ от 22.02.2012\КБХА ВМЗ Воронеж\logotip КБХА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34277" y="1589"/>
            <a:ext cx="1693863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312774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13" y="836714"/>
            <a:ext cx="9603871" cy="5817957"/>
          </a:xfrm>
          <a:prstGeom prst="rect">
            <a:avLst/>
          </a:prstGeom>
        </p:spPr>
      </p:pic>
      <p:sp>
        <p:nvSpPr>
          <p:cNvPr id="24" name="Объект 2"/>
          <p:cNvSpPr txBox="1">
            <a:spLocks/>
          </p:cNvSpPr>
          <p:nvPr/>
        </p:nvSpPr>
        <p:spPr>
          <a:xfrm>
            <a:off x="72785" y="1988839"/>
            <a:ext cx="5832648" cy="25909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76200"/>
          </a:effectLst>
        </p:spPr>
        <p:txBody>
          <a:bodyPr lIns="90000" tIns="90000" rIns="90000" bIns="90000">
            <a:normAutofit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l">
              <a:defRPr/>
            </a:pPr>
            <a:endParaRPr lang="ru-RU" sz="1100" b="1" kern="0" dirty="0" smtClean="0">
              <a:solidFill>
                <a:srgbClr val="000000"/>
              </a:solidFill>
            </a:endParaRPr>
          </a:p>
          <a:p>
            <a:pPr algn="l">
              <a:defRPr/>
            </a:pPr>
            <a:r>
              <a:rPr lang="ru-RU" sz="1100" b="1" kern="0" dirty="0" smtClean="0">
                <a:solidFill>
                  <a:srgbClr val="000000"/>
                </a:solidFill>
              </a:rPr>
              <a:t>Основные принципы работы:</a:t>
            </a:r>
          </a:p>
          <a:p>
            <a:pPr marL="171450" indent="-171450" algn="l">
              <a:buFont typeface="Arial" panose="020B0604020202020204" pitchFamily="34" charset="0"/>
              <a:buChar char="−"/>
              <a:defRPr/>
            </a:pPr>
            <a:r>
              <a:rPr lang="ru-RU" sz="1100" kern="0" dirty="0" smtClean="0">
                <a:solidFill>
                  <a:srgbClr val="000000"/>
                </a:solidFill>
              </a:rPr>
              <a:t>Запуск деталей осуществляется согласно календарного плана.</a:t>
            </a:r>
          </a:p>
          <a:p>
            <a:pPr marL="171450" indent="-171450" algn="l">
              <a:buFont typeface="Arial" panose="020B0604020202020204" pitchFamily="34" charset="0"/>
              <a:buChar char="−"/>
              <a:defRPr/>
            </a:pPr>
            <a:r>
              <a:rPr lang="ru-RU" sz="1100" kern="0" dirty="0">
                <a:solidFill>
                  <a:srgbClr val="000000"/>
                </a:solidFill>
              </a:rPr>
              <a:t>Объем запуска деталей выполняется согласно годовой программы </a:t>
            </a:r>
            <a:r>
              <a:rPr lang="ru-RU" sz="1100" kern="0" dirty="0" smtClean="0">
                <a:solidFill>
                  <a:srgbClr val="000000"/>
                </a:solidFill>
              </a:rPr>
              <a:t>выпуска.</a:t>
            </a:r>
          </a:p>
          <a:p>
            <a:pPr marL="171450" indent="-171450" algn="l">
              <a:buFont typeface="Arial" panose="020B0604020202020204" pitchFamily="34" charset="0"/>
              <a:buChar char="−"/>
              <a:defRPr/>
            </a:pPr>
            <a:r>
              <a:rPr lang="ru-RU" sz="1100" kern="0" dirty="0" smtClean="0">
                <a:solidFill>
                  <a:srgbClr val="000000"/>
                </a:solidFill>
              </a:rPr>
              <a:t>Запуск деталей производится оптимальными партиями.</a:t>
            </a:r>
          </a:p>
          <a:p>
            <a:pPr marL="171450" indent="-171450" algn="l">
              <a:buFont typeface="Arial" panose="020B0604020202020204" pitchFamily="34" charset="0"/>
              <a:buChar char="−"/>
              <a:defRPr/>
            </a:pPr>
            <a:r>
              <a:rPr lang="ru-RU" sz="1100" kern="0" dirty="0" smtClean="0">
                <a:solidFill>
                  <a:srgbClr val="000000"/>
                </a:solidFill>
              </a:rPr>
              <a:t>Каждая партия деталей проходит по модели через определенные единицы оборудования, согласно своему типовому маршруту.</a:t>
            </a:r>
          </a:p>
          <a:p>
            <a:pPr marL="171450" indent="-171450" algn="l">
              <a:buFont typeface="Arial" panose="020B0604020202020204" pitchFamily="34" charset="0"/>
              <a:buChar char="−"/>
              <a:defRPr/>
            </a:pPr>
            <a:r>
              <a:rPr lang="ru-RU" sz="1100" kern="0" dirty="0" smtClean="0">
                <a:solidFill>
                  <a:srgbClr val="000000"/>
                </a:solidFill>
              </a:rPr>
              <a:t>При запуске партий деталей, действует система приоритетов: заказы с «красным» приоритетом запускаются в работу в размере минимальной партии. При обработке деталей на оборудовании также действует система приоритетов: детали с «красным» приоритетом</a:t>
            </a:r>
          </a:p>
          <a:p>
            <a:pPr indent="179388" algn="l">
              <a:defRPr/>
            </a:pPr>
            <a:r>
              <a:rPr lang="ru-RU" sz="1100" kern="0" dirty="0" smtClean="0">
                <a:solidFill>
                  <a:srgbClr val="000000"/>
                </a:solidFill>
              </a:rPr>
              <a:t>первыми принимаются в работу.</a:t>
            </a:r>
          </a:p>
        </p:txBody>
      </p:sp>
      <p:sp>
        <p:nvSpPr>
          <p:cNvPr id="30" name="Объект 2"/>
          <p:cNvSpPr txBox="1">
            <a:spLocks/>
          </p:cNvSpPr>
          <p:nvPr/>
        </p:nvSpPr>
        <p:spPr>
          <a:xfrm>
            <a:off x="72786" y="4293100"/>
            <a:ext cx="4173750" cy="2440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76200"/>
          </a:effectLst>
        </p:spPr>
        <p:txBody>
          <a:bodyPr lIns="90000" tIns="90000" rIns="90000" bIns="90000">
            <a:normAutofit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indent="179388" algn="l">
              <a:defRPr/>
            </a:pPr>
            <a:endParaRPr lang="ru-RU" sz="1100" b="1" kern="0" dirty="0" smtClean="0">
              <a:solidFill>
                <a:srgbClr val="000000"/>
              </a:solidFill>
            </a:endParaRPr>
          </a:p>
          <a:p>
            <a:pPr indent="179388" algn="l">
              <a:defRPr/>
            </a:pPr>
            <a:r>
              <a:rPr lang="ru-RU" sz="1100" b="1" kern="0" dirty="0" smtClean="0">
                <a:solidFill>
                  <a:srgbClr val="000000"/>
                </a:solidFill>
              </a:rPr>
              <a:t>В имитационной модели учитываются следующие факторы:</a:t>
            </a:r>
          </a:p>
          <a:p>
            <a:pPr marL="171450" indent="-171450" algn="l">
              <a:buFontTx/>
              <a:buChar char="-"/>
              <a:defRPr/>
            </a:pPr>
            <a:r>
              <a:rPr lang="ru-RU" sz="1100" kern="0" dirty="0" smtClean="0">
                <a:solidFill>
                  <a:srgbClr val="000000"/>
                </a:solidFill>
              </a:rPr>
              <a:t>Годовая программа выпуска деталей.</a:t>
            </a:r>
          </a:p>
          <a:p>
            <a:pPr marL="171450" indent="-171450" algn="l">
              <a:buFontTx/>
              <a:buChar char="-"/>
              <a:defRPr/>
            </a:pPr>
            <a:r>
              <a:rPr lang="ru-RU" sz="1100" kern="0" dirty="0" smtClean="0">
                <a:solidFill>
                  <a:srgbClr val="000000"/>
                </a:solidFill>
              </a:rPr>
              <a:t>Технологические маршруты изготовления деталей.</a:t>
            </a:r>
          </a:p>
          <a:p>
            <a:pPr marL="171450" indent="-171450" algn="l">
              <a:buFontTx/>
              <a:buChar char="-"/>
              <a:defRPr/>
            </a:pPr>
            <a:r>
              <a:rPr lang="ru-RU" sz="1100" kern="0" dirty="0" smtClean="0">
                <a:solidFill>
                  <a:srgbClr val="000000"/>
                </a:solidFill>
              </a:rPr>
              <a:t>Штучное и подготовительно-заключительное время.</a:t>
            </a:r>
            <a:endParaRPr lang="en-US" sz="1100" kern="0" dirty="0" smtClean="0">
              <a:solidFill>
                <a:srgbClr val="000000"/>
              </a:solidFill>
            </a:endParaRPr>
          </a:p>
          <a:p>
            <a:pPr marL="171450" indent="-171450" algn="l">
              <a:buFontTx/>
              <a:buChar char="-"/>
              <a:defRPr/>
            </a:pPr>
            <a:r>
              <a:rPr lang="ru-RU" sz="1100" kern="0" dirty="0">
                <a:solidFill>
                  <a:srgbClr val="000000"/>
                </a:solidFill>
              </a:rPr>
              <a:t>Сменность работы, выходные </a:t>
            </a:r>
            <a:r>
              <a:rPr lang="ru-RU" sz="1100" kern="0" dirty="0" smtClean="0">
                <a:solidFill>
                  <a:srgbClr val="000000"/>
                </a:solidFill>
              </a:rPr>
              <a:t>дни.</a:t>
            </a:r>
            <a:endParaRPr lang="en-US" sz="1100" kern="0" dirty="0" smtClean="0">
              <a:solidFill>
                <a:srgbClr val="000000"/>
              </a:solidFill>
            </a:endParaRPr>
          </a:p>
          <a:p>
            <a:pPr marL="171450" indent="-171450" algn="l">
              <a:buFontTx/>
              <a:buChar char="-"/>
              <a:defRPr/>
            </a:pPr>
            <a:r>
              <a:rPr lang="ru-RU" sz="1100" kern="0" dirty="0" smtClean="0">
                <a:solidFill>
                  <a:srgbClr val="000000"/>
                </a:solidFill>
              </a:rPr>
              <a:t>Размеры установленных запасов деталей возле каждой единицы оборудования.</a:t>
            </a:r>
          </a:p>
          <a:p>
            <a:pPr algn="l">
              <a:defRPr/>
            </a:pPr>
            <a:endParaRPr lang="ru-RU" sz="1200" kern="0" dirty="0" smtClean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D034A1-C0F4-4675-B412-A004A058A657}" type="slidenum">
              <a:rPr lang="ru-RU" smtClean="0"/>
              <a:pPr>
                <a:defRPr/>
              </a:pPr>
              <a:t>3</a:t>
            </a:fld>
            <a:endParaRPr lang="ru-RU"/>
          </a:p>
        </p:txBody>
      </p:sp>
      <p:sp>
        <p:nvSpPr>
          <p:cNvPr id="43018" name="Rectangle 1029"/>
          <p:cNvSpPr>
            <a:spLocks noChangeArrowheads="1"/>
          </p:cNvSpPr>
          <p:nvPr/>
        </p:nvSpPr>
        <p:spPr bwMode="auto">
          <a:xfrm>
            <a:off x="1681564" y="17300"/>
            <a:ext cx="524009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ru-RU" altLang="ru-RU" sz="1400" b="1" dirty="0">
                <a:solidFill>
                  <a:srgbClr val="FFFFFF"/>
                </a:solidFill>
              </a:rPr>
              <a:t>Моделирование производственных процессов. Имитационная модель </a:t>
            </a:r>
            <a:r>
              <a:rPr lang="ru-RU" altLang="ru-RU" sz="1400" dirty="0">
                <a:solidFill>
                  <a:srgbClr val="FFFFFF"/>
                </a:solidFill>
              </a:rPr>
              <a:t>корпуса </a:t>
            </a:r>
            <a:r>
              <a:rPr lang="ru-RU" sz="1400" dirty="0">
                <a:solidFill>
                  <a:srgbClr val="FFFFFF"/>
                </a:solidFill>
              </a:rPr>
              <a:t>основного производства </a:t>
            </a:r>
            <a:endParaRPr lang="ru-RU" altLang="ru-RU" sz="1400" dirty="0">
              <a:solidFill>
                <a:srgbClr val="FFFFFF"/>
              </a:solidFill>
            </a:endParaRPr>
          </a:p>
        </p:txBody>
      </p:sp>
      <p:sp>
        <p:nvSpPr>
          <p:cNvPr id="25" name="Скругленный прямоугольник 24"/>
          <p:cNvSpPr/>
          <p:nvPr/>
        </p:nvSpPr>
        <p:spPr>
          <a:xfrm>
            <a:off x="2201228" y="476674"/>
            <a:ext cx="5610623" cy="360040"/>
          </a:xfrm>
          <a:prstGeom prst="roundRect">
            <a:avLst/>
          </a:prstGeom>
          <a:noFill/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altLang="ru-RU" sz="1200" b="1" dirty="0">
                <a:solidFill>
                  <a:srgbClr val="FF0000"/>
                </a:solidFill>
              </a:rPr>
              <a:t>Имитационная модель </a:t>
            </a:r>
            <a:r>
              <a:rPr lang="ru-RU" altLang="ru-RU" sz="1200" b="1" dirty="0" smtClean="0">
                <a:solidFill>
                  <a:srgbClr val="FF0000"/>
                </a:solidFill>
              </a:rPr>
              <a:t>корпуса</a:t>
            </a:r>
            <a:endParaRPr lang="ru-RU" altLang="ru-RU" sz="1200" b="1" dirty="0">
              <a:solidFill>
                <a:srgbClr val="FF0000"/>
              </a:solidFill>
            </a:endParaRPr>
          </a:p>
        </p:txBody>
      </p:sp>
      <p:sp>
        <p:nvSpPr>
          <p:cNvPr id="28" name="Объект 2"/>
          <p:cNvSpPr txBox="1">
            <a:spLocks/>
          </p:cNvSpPr>
          <p:nvPr/>
        </p:nvSpPr>
        <p:spPr>
          <a:xfrm>
            <a:off x="29479" y="714818"/>
            <a:ext cx="9819694" cy="1609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76200"/>
          </a:effectLst>
        </p:spPr>
        <p:txBody>
          <a:bodyPr lIns="90000" tIns="90000" rIns="90000" bIns="90000">
            <a:noAutofit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indent="179388" algn="l">
              <a:defRPr/>
            </a:pPr>
            <a:r>
              <a:rPr lang="ru-RU" sz="1100" kern="0" dirty="0">
                <a:solidFill>
                  <a:srgbClr val="000000"/>
                </a:solidFill>
              </a:rPr>
              <a:t>Производственное моделирование выполнено в приложении </a:t>
            </a:r>
            <a:r>
              <a:rPr lang="en-US" sz="1100" b="1" kern="0" dirty="0">
                <a:solidFill>
                  <a:srgbClr val="000000"/>
                </a:solidFill>
              </a:rPr>
              <a:t>Siemens Tecnomatix Plant Simulation</a:t>
            </a:r>
            <a:r>
              <a:rPr lang="ru-RU" sz="1100" kern="0" dirty="0" smtClean="0">
                <a:solidFill>
                  <a:srgbClr val="000000"/>
                </a:solidFill>
              </a:rPr>
              <a:t>. Данное приложение позволяет учесть все факторы, влияющие на процесс производства и задать все необходимые условия и ограничения.</a:t>
            </a:r>
          </a:p>
          <a:p>
            <a:pPr indent="179388" algn="l">
              <a:defRPr/>
            </a:pPr>
            <a:r>
              <a:rPr lang="ru-RU" sz="1100" kern="0" dirty="0" smtClean="0">
                <a:solidFill>
                  <a:srgbClr val="000000"/>
                </a:solidFill>
              </a:rPr>
              <a:t>Имитационная модель работы корпуса основного производства представляет собой набор из элементов, непосредственно влияющих на ключевые показатели работы цеха (единицы оборудования, детали, посты контроля и т.п.). Элементы между собой связаны определенными правилами взаимодействия.</a:t>
            </a:r>
          </a:p>
          <a:p>
            <a:pPr indent="179388" algn="l">
              <a:defRPr/>
            </a:pPr>
            <a:r>
              <a:rPr lang="ru-RU" sz="1100" kern="0" dirty="0" smtClean="0">
                <a:solidFill>
                  <a:srgbClr val="000000"/>
                </a:solidFill>
              </a:rPr>
              <a:t>В модели производится имитация прохождения деталей по 76 типовым маршрутам в объеме, полностью соответствующем программе выпуска</a:t>
            </a:r>
            <a:r>
              <a:rPr lang="en-US" sz="1100" kern="0" dirty="0" smtClean="0">
                <a:solidFill>
                  <a:srgbClr val="000000"/>
                </a:solidFill>
              </a:rPr>
              <a:t> </a:t>
            </a:r>
            <a:r>
              <a:rPr lang="ru-RU" sz="1100" kern="0" dirty="0" smtClean="0">
                <a:solidFill>
                  <a:srgbClr val="000000"/>
                </a:solidFill>
              </a:rPr>
              <a:t>товарных двигателей на 2021 год.</a:t>
            </a:r>
            <a:endParaRPr lang="ru-RU" sz="1100" kern="0" dirty="0">
              <a:solidFill>
                <a:srgbClr val="000000"/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4328" y="2265069"/>
            <a:ext cx="3875047" cy="2028031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4" descr="vmz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7052" y="1589"/>
            <a:ext cx="447675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 descr="D:\РАБОЧИЕ ПРОЕКТЫ от 22.02.2012\КБХА ВМЗ Воронеж\logotip КБХА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34277" y="1589"/>
            <a:ext cx="1693863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1342383"/>
      </p:ext>
    </p:extLst>
  </p:cSld>
  <p:clrMapOvr>
    <a:masterClrMapping/>
  </p:clrMapOvr>
  <p:transition spd="med" advTm="5000">
    <p:diamond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029"/>
          <p:cNvSpPr>
            <a:spLocks noChangeArrowheads="1"/>
          </p:cNvSpPr>
          <p:nvPr/>
        </p:nvSpPr>
        <p:spPr bwMode="auto">
          <a:xfrm>
            <a:off x="1891556" y="0"/>
            <a:ext cx="498549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ru-RU" altLang="ru-RU" sz="1400" dirty="0">
                <a:solidFill>
                  <a:srgbClr val="FFFFFF"/>
                </a:solidFill>
              </a:rPr>
              <a:t>Имитационная модель корпуса </a:t>
            </a:r>
            <a:r>
              <a:rPr lang="ru-RU" sz="1400" dirty="0">
                <a:solidFill>
                  <a:srgbClr val="FFFFFF"/>
                </a:solidFill>
              </a:rPr>
              <a:t>основного </a:t>
            </a:r>
            <a:r>
              <a:rPr lang="ru-RU" sz="1400" dirty="0" smtClean="0">
                <a:solidFill>
                  <a:srgbClr val="FFFFFF"/>
                </a:solidFill>
              </a:rPr>
              <a:t>производства.</a:t>
            </a:r>
            <a:r>
              <a:rPr lang="ru-RU" altLang="ru-RU" sz="1400" dirty="0" smtClean="0">
                <a:solidFill>
                  <a:srgbClr val="FFFFFF"/>
                </a:solidFill>
              </a:rPr>
              <a:t>  </a:t>
            </a:r>
            <a:r>
              <a:rPr lang="ru-RU" altLang="ru-RU" sz="1400" dirty="0">
                <a:solidFill>
                  <a:srgbClr val="FFFFFF"/>
                </a:solidFill>
              </a:rPr>
              <a:t>Результаты моделирования.</a:t>
            </a:r>
          </a:p>
        </p:txBody>
      </p:sp>
      <p:pic>
        <p:nvPicPr>
          <p:cNvPr id="14" name="Picture 4" descr="vmz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7052" y="1589"/>
            <a:ext cx="447675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 descr="D:\РАБОЧИЕ ПРОЕКТЫ от 22.02.2012\КБХА ВМЗ Воронеж\logotip КБХА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34277" y="1589"/>
            <a:ext cx="1693863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9583617" y="6443355"/>
            <a:ext cx="265235" cy="196850"/>
          </a:xfrm>
        </p:spPr>
        <p:txBody>
          <a:bodyPr/>
          <a:lstStyle/>
          <a:p>
            <a:pPr>
              <a:defRPr/>
            </a:pPr>
            <a:fld id="{65437828-F706-458C-B060-6ECD4BEAABBA}" type="slidenum">
              <a:rPr lang="ru-RU" smtClean="0"/>
              <a:pPr>
                <a:defRPr/>
              </a:pPr>
              <a:t>4</a:t>
            </a:fld>
            <a:endParaRPr lang="ru-RU" dirty="0"/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243166" y="596455"/>
            <a:ext cx="8264965" cy="4375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76200"/>
          </a:effectLst>
        </p:spPr>
        <p:txBody>
          <a:bodyPr lIns="90000" tIns="90000" rIns="90000" bIns="9000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l">
              <a:defRPr/>
            </a:pPr>
            <a:r>
              <a:rPr lang="ru-RU" sz="1200" b="0" kern="0" dirty="0" smtClean="0">
                <a:solidFill>
                  <a:srgbClr val="000000"/>
                </a:solidFill>
              </a:rPr>
              <a:t>Расчетный случай :</a:t>
            </a:r>
          </a:p>
          <a:p>
            <a:pPr algn="l">
              <a:defRPr/>
            </a:pPr>
            <a:r>
              <a:rPr lang="ru-RU" sz="1200" b="0" kern="0" dirty="0" smtClean="0">
                <a:solidFill>
                  <a:srgbClr val="000000"/>
                </a:solidFill>
              </a:rPr>
              <a:t>- производственная программа 2021 года, составляющая 9</a:t>
            </a:r>
            <a:r>
              <a:rPr lang="en-US" sz="1200" b="0" kern="0" dirty="0" smtClean="0">
                <a:solidFill>
                  <a:srgbClr val="000000"/>
                </a:solidFill>
              </a:rPr>
              <a:t>7</a:t>
            </a:r>
            <a:r>
              <a:rPr lang="ru-RU" sz="1200" b="0" kern="0" dirty="0" smtClean="0">
                <a:solidFill>
                  <a:srgbClr val="000000"/>
                </a:solidFill>
              </a:rPr>
              <a:t>  различных изделий </a:t>
            </a:r>
          </a:p>
          <a:p>
            <a:pPr algn="l">
              <a:defRPr/>
            </a:pPr>
            <a:r>
              <a:rPr lang="ru-RU" sz="1200" b="0" kern="0" dirty="0" smtClean="0">
                <a:solidFill>
                  <a:srgbClr val="000000"/>
                </a:solidFill>
              </a:rPr>
              <a:t>- период планирования </a:t>
            </a:r>
            <a:r>
              <a:rPr lang="ru-RU" sz="1200" kern="0" dirty="0" smtClean="0">
                <a:solidFill>
                  <a:srgbClr val="FF0000"/>
                </a:solidFill>
              </a:rPr>
              <a:t>3</a:t>
            </a:r>
            <a:r>
              <a:rPr lang="ru-RU" sz="1200" b="0" kern="0" dirty="0" smtClean="0">
                <a:solidFill>
                  <a:srgbClr val="000000"/>
                </a:solidFill>
              </a:rPr>
              <a:t> месяца</a:t>
            </a:r>
          </a:p>
          <a:p>
            <a:pPr algn="l">
              <a:defRPr/>
            </a:pPr>
            <a:r>
              <a:rPr lang="ru-RU" sz="1200" b="0" kern="0" dirty="0" smtClean="0">
                <a:solidFill>
                  <a:srgbClr val="000000"/>
                </a:solidFill>
              </a:rPr>
              <a:t>- доля оперативного планирования </a:t>
            </a:r>
            <a:r>
              <a:rPr lang="ru-RU" sz="1200" kern="0" dirty="0" smtClean="0">
                <a:solidFill>
                  <a:srgbClr val="FF0000"/>
                </a:solidFill>
              </a:rPr>
              <a:t>10</a:t>
            </a:r>
            <a:r>
              <a:rPr lang="ru-RU" sz="1200" b="0" kern="0" dirty="0" smtClean="0">
                <a:solidFill>
                  <a:srgbClr val="000000"/>
                </a:solidFill>
              </a:rPr>
              <a:t>%</a:t>
            </a:r>
          </a:p>
        </p:txBody>
      </p:sp>
      <p:sp>
        <p:nvSpPr>
          <p:cNvPr id="17" name="Объект 2"/>
          <p:cNvSpPr txBox="1">
            <a:spLocks/>
          </p:cNvSpPr>
          <p:nvPr/>
        </p:nvSpPr>
        <p:spPr>
          <a:xfrm>
            <a:off x="86996" y="3832517"/>
            <a:ext cx="4771875" cy="262893"/>
          </a:xfrm>
          <a:prstGeom prst="rect">
            <a:avLst/>
          </a:prstGeom>
          <a:noFill/>
          <a:ln>
            <a:noFill/>
          </a:ln>
          <a:effectLst>
            <a:softEdge rad="76200"/>
          </a:effectLst>
        </p:spPr>
        <p:txBody>
          <a:bodyPr lIns="90000" tIns="90000" rIns="90000" bIns="9000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ru-RU" sz="900" kern="0" dirty="0" smtClean="0">
                <a:solidFill>
                  <a:srgbClr val="000000"/>
                </a:solidFill>
              </a:rPr>
              <a:t>Загрузка оборудования механического цеха по месяцам</a:t>
            </a:r>
          </a:p>
        </p:txBody>
      </p:sp>
      <p:sp>
        <p:nvSpPr>
          <p:cNvPr id="22" name="Объект 2"/>
          <p:cNvSpPr txBox="1">
            <a:spLocks/>
          </p:cNvSpPr>
          <p:nvPr/>
        </p:nvSpPr>
        <p:spPr>
          <a:xfrm>
            <a:off x="5109883" y="3821575"/>
            <a:ext cx="4437531" cy="262893"/>
          </a:xfrm>
          <a:prstGeom prst="rect">
            <a:avLst/>
          </a:prstGeom>
          <a:noFill/>
          <a:ln>
            <a:noFill/>
          </a:ln>
          <a:effectLst>
            <a:softEdge rad="76200"/>
          </a:effectLst>
        </p:spPr>
        <p:txBody>
          <a:bodyPr lIns="90000" tIns="90000" rIns="90000" bIns="9000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ru-RU" sz="900" kern="0" dirty="0" smtClean="0">
                <a:solidFill>
                  <a:srgbClr val="000000"/>
                </a:solidFill>
              </a:rPr>
              <a:t>Загрузка оборудования цеха автоматики по месяцам</a:t>
            </a:r>
          </a:p>
        </p:txBody>
      </p:sp>
      <p:sp>
        <p:nvSpPr>
          <p:cNvPr id="29" name="Объект 2"/>
          <p:cNvSpPr txBox="1">
            <a:spLocks/>
          </p:cNvSpPr>
          <p:nvPr/>
        </p:nvSpPr>
        <p:spPr>
          <a:xfrm>
            <a:off x="97345" y="6355815"/>
            <a:ext cx="4761528" cy="262893"/>
          </a:xfrm>
          <a:prstGeom prst="rect">
            <a:avLst/>
          </a:prstGeom>
          <a:noFill/>
          <a:ln>
            <a:noFill/>
          </a:ln>
          <a:effectLst>
            <a:softEdge rad="76200"/>
          </a:effectLst>
        </p:spPr>
        <p:txBody>
          <a:bodyPr lIns="90000" tIns="90000" rIns="90000" bIns="9000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ru-RU" sz="900" kern="0" dirty="0" smtClean="0">
                <a:solidFill>
                  <a:srgbClr val="000000"/>
                </a:solidFill>
              </a:rPr>
              <a:t>Загрузка оборудования камерного цеха по месяцам</a:t>
            </a:r>
          </a:p>
        </p:txBody>
      </p:sp>
      <p:sp>
        <p:nvSpPr>
          <p:cNvPr id="34" name="Объект 2"/>
          <p:cNvSpPr txBox="1">
            <a:spLocks/>
          </p:cNvSpPr>
          <p:nvPr/>
        </p:nvSpPr>
        <p:spPr>
          <a:xfrm>
            <a:off x="5109883" y="6345015"/>
            <a:ext cx="4437531" cy="262893"/>
          </a:xfrm>
          <a:prstGeom prst="rect">
            <a:avLst/>
          </a:prstGeom>
          <a:noFill/>
          <a:ln>
            <a:noFill/>
          </a:ln>
          <a:effectLst>
            <a:softEdge rad="76200"/>
          </a:effectLst>
        </p:spPr>
        <p:txBody>
          <a:bodyPr lIns="90000" tIns="90000" rIns="90000" bIns="9000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ru-RU" sz="900" kern="0" dirty="0" smtClean="0">
                <a:solidFill>
                  <a:srgbClr val="000000"/>
                </a:solidFill>
              </a:rPr>
              <a:t>Загрузка оборудования  цеха арматуры по месяцам</a:t>
            </a:r>
          </a:p>
        </p:txBody>
      </p:sp>
      <p:sp>
        <p:nvSpPr>
          <p:cNvPr id="36" name="Скругленный прямоугольник 35"/>
          <p:cNvSpPr/>
          <p:nvPr/>
        </p:nvSpPr>
        <p:spPr>
          <a:xfrm>
            <a:off x="97342" y="419175"/>
            <a:ext cx="9808658" cy="351284"/>
          </a:xfrm>
          <a:prstGeom prst="roundRect">
            <a:avLst/>
          </a:prstGeom>
          <a:noFill/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altLang="ru-RU" sz="1200" b="1" dirty="0">
                <a:solidFill>
                  <a:srgbClr val="FF0000"/>
                </a:solidFill>
              </a:rPr>
              <a:t>Результаты моделирования</a:t>
            </a:r>
            <a:r>
              <a:rPr lang="ru-RU" altLang="ru-RU" sz="1200" b="1" dirty="0" smtClean="0">
                <a:solidFill>
                  <a:srgbClr val="FF0000"/>
                </a:solidFill>
              </a:rPr>
              <a:t>. Графики загрузки </a:t>
            </a:r>
            <a:r>
              <a:rPr lang="ru-RU" altLang="ru-RU" sz="1200" b="1" dirty="0">
                <a:solidFill>
                  <a:srgbClr val="FF0000"/>
                </a:solidFill>
              </a:rPr>
              <a:t>оборудования </a:t>
            </a:r>
            <a:r>
              <a:rPr lang="ru-RU" altLang="ru-RU" sz="1200" b="1" dirty="0" smtClean="0">
                <a:solidFill>
                  <a:srgbClr val="FF0000"/>
                </a:solidFill>
              </a:rPr>
              <a:t>цехов</a:t>
            </a:r>
            <a:endParaRPr lang="ru-RU" altLang="ru-RU" sz="1200" b="1" dirty="0">
              <a:solidFill>
                <a:srgbClr val="FF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812" y="1531894"/>
            <a:ext cx="4266418" cy="242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42419" y="1533449"/>
            <a:ext cx="4252516" cy="240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3040" y="4105958"/>
            <a:ext cx="4272189" cy="232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7425" y="4150029"/>
            <a:ext cx="4217509" cy="2237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5200928"/>
      </p:ext>
    </p:extLst>
  </p:cSld>
  <p:clrMapOvr>
    <a:masterClrMapping/>
  </p:clrMapOvr>
  <p:transition spd="med" advTm="5000">
    <p:diamond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Grp="1" noChangeArrowheads="1"/>
          </p:cNvSpPr>
          <p:nvPr/>
        </p:nvSpPr>
        <p:spPr bwMode="auto">
          <a:xfrm>
            <a:off x="9537702" y="6386513"/>
            <a:ext cx="287338" cy="196850"/>
          </a:xfrm>
          <a:prstGeom prst="rect">
            <a:avLst/>
          </a:prstGeom>
          <a:noFill/>
          <a:extLst/>
        </p:spPr>
        <p:txBody>
          <a:bodyPr lIns="0" rIns="0" anchor="ctr"/>
          <a:lstStyle/>
          <a:p>
            <a:pPr algn="ctr">
              <a:defRPr/>
            </a:pPr>
            <a:fld id="{925FC9DD-6B62-48F0-B7D3-B7A48527F112}" type="slidenum">
              <a:rPr lang="ru-RU">
                <a:solidFill>
                  <a:srgbClr val="2A5CAC"/>
                </a:solidFill>
                <a:cs typeface="+mn-cs"/>
              </a:rPr>
              <a:pPr algn="ctr">
                <a:defRPr/>
              </a:pPr>
              <a:t>5</a:t>
            </a:fld>
            <a:endParaRPr lang="ru-RU" dirty="0">
              <a:solidFill>
                <a:srgbClr val="2A5CAC"/>
              </a:solidFill>
              <a:cs typeface="+mn-cs"/>
            </a:endParaRPr>
          </a:p>
        </p:txBody>
      </p:sp>
      <p:sp>
        <p:nvSpPr>
          <p:cNvPr id="5" name="Rectangle 5"/>
          <p:cNvSpPr txBox="1">
            <a:spLocks noGrp="1" noChangeArrowheads="1"/>
          </p:cNvSpPr>
          <p:nvPr/>
        </p:nvSpPr>
        <p:spPr bwMode="auto">
          <a:xfrm>
            <a:off x="9537702" y="6386513"/>
            <a:ext cx="287338" cy="196850"/>
          </a:xfrm>
          <a:prstGeom prst="rect">
            <a:avLst/>
          </a:prstGeom>
          <a:noFill/>
          <a:extLst/>
        </p:spPr>
        <p:txBody>
          <a:bodyPr lIns="0" rIns="0" anchor="ctr"/>
          <a:lstStyle/>
          <a:p>
            <a:pPr algn="ctr">
              <a:defRPr/>
            </a:pPr>
            <a:fld id="{BE0D288B-E9FD-46D4-A5A8-DE2C945CFCFE}" type="slidenum">
              <a:rPr lang="ru-RU">
                <a:solidFill>
                  <a:srgbClr val="2A5CAC"/>
                </a:solidFill>
                <a:cs typeface="+mn-cs"/>
              </a:rPr>
              <a:pPr algn="ctr">
                <a:defRPr/>
              </a:pPr>
              <a:t>5</a:t>
            </a:fld>
            <a:endParaRPr lang="ru-RU" dirty="0">
              <a:solidFill>
                <a:srgbClr val="2A5CAC"/>
              </a:solidFill>
              <a:cs typeface="+mn-cs"/>
            </a:endParaRPr>
          </a:p>
        </p:txBody>
      </p:sp>
      <p:pic>
        <p:nvPicPr>
          <p:cNvPr id="53252" name="Picture 4" descr="vmz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7052" y="1589"/>
            <a:ext cx="447675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3" name="Picture 2" descr="D:\РАБОЧИЕ ПРОЕКТЫ от 22.02.2012\КБХА ВМЗ Воронеж\logotip КБХА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34277" y="1589"/>
            <a:ext cx="1693863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4" name="Rectangle 4"/>
          <p:cNvSpPr>
            <a:spLocks noChangeArrowheads="1"/>
          </p:cNvSpPr>
          <p:nvPr/>
        </p:nvSpPr>
        <p:spPr bwMode="auto">
          <a:xfrm>
            <a:off x="1981202" y="68267"/>
            <a:ext cx="61134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altLang="ru-RU" sz="1400" dirty="0" smtClean="0">
                <a:solidFill>
                  <a:srgbClr val="FFFFFF"/>
                </a:solidFill>
              </a:rPr>
              <a:t>Дорожная карта проекта</a:t>
            </a:r>
            <a:endParaRPr lang="ru-RU" altLang="ru-RU" sz="1400" dirty="0">
              <a:solidFill>
                <a:srgbClr val="FFFFFF"/>
              </a:solidFill>
            </a:endParaRPr>
          </a:p>
        </p:txBody>
      </p:sp>
      <p:sp>
        <p:nvSpPr>
          <p:cNvPr id="53255" name="Заголовок 1"/>
          <p:cNvSpPr txBox="1">
            <a:spLocks/>
          </p:cNvSpPr>
          <p:nvPr/>
        </p:nvSpPr>
        <p:spPr bwMode="auto">
          <a:xfrm>
            <a:off x="863600" y="485872"/>
            <a:ext cx="8054976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ru-RU" altLang="ru-RU" sz="1400" dirty="0" smtClean="0">
                <a:solidFill>
                  <a:srgbClr val="FF0000"/>
                </a:solidFill>
              </a:rPr>
              <a:t>Этапы ввода готового объекта</a:t>
            </a:r>
            <a:endParaRPr lang="ru-RU" altLang="ru-RU" sz="1400" dirty="0">
              <a:solidFill>
                <a:srgbClr val="FF0000"/>
              </a:solidFill>
            </a:endParaRP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042946"/>
              </p:ext>
            </p:extLst>
          </p:nvPr>
        </p:nvGraphicFramePr>
        <p:xfrm>
          <a:off x="103187" y="5221284"/>
          <a:ext cx="3948113" cy="868128"/>
        </p:xfrm>
        <a:graphic>
          <a:graphicData uri="http://schemas.openxmlformats.org/drawingml/2006/table">
            <a:tbl>
              <a:tblPr/>
              <a:tblGrid>
                <a:gridCol w="1578423"/>
                <a:gridCol w="2369690"/>
              </a:tblGrid>
              <a:tr h="166783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 готовность </a:t>
                      </a:r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объекта</a:t>
                      </a:r>
                    </a:p>
                  </a:txBody>
                  <a:tcPr marL="10800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512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 освобождение </a:t>
                      </a:r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площадей</a:t>
                      </a:r>
                    </a:p>
                  </a:txBody>
                  <a:tcPr marL="10800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512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 реконструкция площадей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800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512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 перемещение </a:t>
                      </a:r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оборудования</a:t>
                      </a:r>
                    </a:p>
                  </a:txBody>
                  <a:tcPr marL="10800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5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*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 </a:t>
                      </a:r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перемещение</a:t>
                      </a:r>
                      <a:r>
                        <a:rPr lang="ru-RU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оборудования КБХА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800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989342"/>
              </p:ext>
            </p:extLst>
          </p:nvPr>
        </p:nvGraphicFramePr>
        <p:xfrm>
          <a:off x="101600" y="886756"/>
          <a:ext cx="9723443" cy="3552142"/>
        </p:xfrm>
        <a:graphic>
          <a:graphicData uri="http://schemas.openxmlformats.org/drawingml/2006/table">
            <a:tbl>
              <a:tblPr/>
              <a:tblGrid>
                <a:gridCol w="3129719"/>
                <a:gridCol w="732636"/>
                <a:gridCol w="732636"/>
                <a:gridCol w="732636"/>
                <a:gridCol w="732636"/>
                <a:gridCol w="732636"/>
                <a:gridCol w="732636"/>
                <a:gridCol w="732636"/>
                <a:gridCol w="732636"/>
                <a:gridCol w="732636"/>
              </a:tblGrid>
              <a:tr h="37590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Наименование объекта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год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 год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 год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 год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 год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 год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 год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 год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 год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</a:tr>
              <a:tr h="250606"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Заготовительно-складское хозяйство</a:t>
                      </a:r>
                    </a:p>
                  </a:txBody>
                  <a:tcPr marL="72001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50000">
                          <a:srgbClr val="00B0F0"/>
                        </a:gs>
                        <a:gs pos="49000">
                          <a:srgbClr val="FFFF00"/>
                        </a:gs>
                        <a:gs pos="0">
                          <a:srgbClr val="FFFF00"/>
                        </a:gs>
                        <a:gs pos="50000">
                          <a:srgbClr val="92D050"/>
                        </a:gs>
                        <a:gs pos="100000">
                          <a:srgbClr val="00B0F0"/>
                        </a:gs>
                      </a:gsLst>
                      <a:lin ang="438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606"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Заготовительно-штамповочный цех</a:t>
                      </a:r>
                    </a:p>
                  </a:txBody>
                  <a:tcPr marL="72001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739"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Механический цех</a:t>
                      </a:r>
                    </a:p>
                  </a:txBody>
                  <a:tcPr marL="72001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*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739"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Механосборочный </a:t>
                      </a:r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цех №1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001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*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606"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Механосборочный цех </a:t>
                      </a:r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№2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001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50000">
                          <a:srgbClr val="00B0F0"/>
                        </a:gs>
                        <a:gs pos="49000">
                          <a:srgbClr val="FFFF00"/>
                        </a:gs>
                        <a:gs pos="0">
                          <a:srgbClr val="FFFF00"/>
                        </a:gs>
                        <a:gs pos="50000">
                          <a:srgbClr val="92D050"/>
                        </a:gs>
                        <a:gs pos="100000">
                          <a:srgbClr val="00B0F0"/>
                        </a:gs>
                      </a:gsLst>
                      <a:lin ang="438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606"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Механосборочный цех </a:t>
                      </a:r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№3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001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739"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Термический цех</a:t>
                      </a:r>
                    </a:p>
                  </a:txBody>
                  <a:tcPr marL="72001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*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739"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Цех окончательной сборки</a:t>
                      </a:r>
                    </a:p>
                  </a:txBody>
                  <a:tcPr marL="72001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739"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Участок электроэрозионный</a:t>
                      </a:r>
                    </a:p>
                  </a:txBody>
                  <a:tcPr marL="72001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*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606"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«Опытный цех</a:t>
                      </a:r>
                      <a:r>
                        <a:rPr lang="ru-RU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»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001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FF00"/>
                        </a:gs>
                        <a:gs pos="50000">
                          <a:srgbClr val="FFFF00"/>
                        </a:gs>
                        <a:gs pos="51000">
                          <a:srgbClr val="92D050"/>
                        </a:gs>
                        <a:gs pos="50000">
                          <a:srgbClr val="FFFF00"/>
                        </a:gs>
                        <a:gs pos="100000">
                          <a:srgbClr val="92D05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739"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Гальванический цех</a:t>
                      </a:r>
                    </a:p>
                  </a:txBody>
                  <a:tcPr marL="72001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1477"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Экспериментальный контрольно-испытательный цех</a:t>
                      </a:r>
                    </a:p>
                  </a:txBody>
                  <a:tcPr marL="72001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1477"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Литейное производство</a:t>
                      </a:r>
                    </a:p>
                  </a:txBody>
                  <a:tcPr marL="72001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50000">
                          <a:srgbClr val="00B0F0"/>
                        </a:gs>
                        <a:gs pos="49000">
                          <a:srgbClr val="FFFF00"/>
                        </a:gs>
                        <a:gs pos="0">
                          <a:srgbClr val="FFFF00"/>
                        </a:gs>
                        <a:gs pos="50000">
                          <a:srgbClr val="92D050"/>
                        </a:gs>
                        <a:gs pos="100000">
                          <a:srgbClr val="00B0F0"/>
                        </a:gs>
                      </a:gsLst>
                      <a:lin ang="408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606"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Инструментальное производство</a:t>
                      </a:r>
                    </a:p>
                  </a:txBody>
                  <a:tcPr marL="72001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50000">
                          <a:srgbClr val="00B0F0"/>
                        </a:gs>
                        <a:gs pos="49000">
                          <a:srgbClr val="FFFF00"/>
                        </a:gs>
                        <a:gs pos="0">
                          <a:srgbClr val="FFFF00"/>
                        </a:gs>
                        <a:gs pos="50000">
                          <a:srgbClr val="00B0F0"/>
                        </a:gs>
                        <a:gs pos="100000">
                          <a:srgbClr val="00B0F0"/>
                        </a:gs>
                      </a:gsLst>
                      <a:lin ang="408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6852683"/>
      </p:ext>
    </p:extLst>
  </p:cSld>
  <p:clrMapOvr>
    <a:masterClrMapping/>
  </p:clrMapOvr>
  <p:transition spd="med" advTm="5000">
    <p:wipe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Диаграмма 8"/>
          <p:cNvGraphicFramePr/>
          <p:nvPr>
            <p:extLst>
              <p:ext uri="{D42A27DB-BD31-4B8C-83A1-F6EECF244321}">
                <p14:modId xmlns:p14="http://schemas.microsoft.com/office/powerpoint/2010/main" val="1541764273"/>
              </p:ext>
            </p:extLst>
          </p:nvPr>
        </p:nvGraphicFramePr>
        <p:xfrm>
          <a:off x="0" y="533104"/>
          <a:ext cx="9833676" cy="6092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B1E65F-BAC8-4377-A792-47104F46812D}" type="slidenum">
              <a:rPr lang="ru-RU" smtClean="0">
                <a:solidFill>
                  <a:srgbClr val="366092">
                    <a:lumMod val="75000"/>
                  </a:srgbClr>
                </a:solidFill>
              </a:rPr>
              <a:pPr>
                <a:defRPr/>
              </a:pPr>
              <a:t>6</a:t>
            </a:fld>
            <a:endParaRPr lang="ru-RU">
              <a:solidFill>
                <a:srgbClr val="366092">
                  <a:lumMod val="75000"/>
                </a:srgbClr>
              </a:solidFill>
            </a:endParaRPr>
          </a:p>
        </p:txBody>
      </p:sp>
      <p:sp>
        <p:nvSpPr>
          <p:cNvPr id="3" name="Подзаголовок 2"/>
          <p:cNvSpPr txBox="1">
            <a:spLocks/>
          </p:cNvSpPr>
          <p:nvPr/>
        </p:nvSpPr>
        <p:spPr>
          <a:xfrm>
            <a:off x="1833964" y="-63499"/>
            <a:ext cx="5043088" cy="56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ctr" fontAlgn="auto">
              <a:spcBef>
                <a:spcPct val="20000"/>
              </a:spcBef>
              <a:spcAft>
                <a:spcPts val="0"/>
              </a:spcAft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ru-RU" dirty="0">
                <a:latin typeface="Arial" pitchFamily="34" charset="0"/>
                <a:cs typeface="Arial" pitchFamily="34" charset="0"/>
              </a:rPr>
              <a:t>Окупаемость проекта и 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r>
              <a:rPr lang="ru-RU" dirty="0" smtClean="0">
                <a:latin typeface="Arial" pitchFamily="34" charset="0"/>
                <a:cs typeface="Arial" pitchFamily="34" charset="0"/>
              </a:rPr>
              <a:t>финансово-экономические </a:t>
            </a:r>
            <a:r>
              <a:rPr lang="ru-RU" dirty="0">
                <a:latin typeface="Arial" pitchFamily="34" charset="0"/>
                <a:cs typeface="Arial" pitchFamily="34" charset="0"/>
              </a:rPr>
              <a:t>показатели</a:t>
            </a:r>
          </a:p>
        </p:txBody>
      </p:sp>
      <p:pic>
        <p:nvPicPr>
          <p:cNvPr id="6" name="Picture 4" descr="vmz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7052" y="1589"/>
            <a:ext cx="447675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D:\РАБОЧИЕ ПРОЕКТЫ от 22.02.2012\КБХА ВМЗ Воронеж\logotip КБХА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34277" y="1589"/>
            <a:ext cx="1693863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Заголовок 1"/>
          <p:cNvSpPr txBox="1">
            <a:spLocks/>
          </p:cNvSpPr>
          <p:nvPr/>
        </p:nvSpPr>
        <p:spPr bwMode="auto">
          <a:xfrm>
            <a:off x="2925683" y="4265129"/>
            <a:ext cx="3951369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ru-RU" altLang="ru-RU" sz="1200" dirty="0" smtClean="0">
                <a:solidFill>
                  <a:srgbClr val="0070C0"/>
                </a:solidFill>
              </a:rPr>
              <a:t>Выводы по проекту</a:t>
            </a:r>
            <a:endParaRPr lang="ru-RU" altLang="ru-RU" sz="1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910057"/>
      </p:ext>
    </p:extLst>
  </p:cSld>
  <p:clrMapOvr>
    <a:masterClrMapping/>
  </p:clrMapOvr>
  <p:transition spd="med" advTm="5000">
    <p:diamond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Оформление по умолчанию">
  <a:themeElements>
    <a:clrScheme name="2_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Оформление по умолчанию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2_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Специальное оформление">
  <a:themeElements>
    <a:clrScheme name="1_Специальное оформление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Специальное оформление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Специальное оформление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иальное оформление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иальное оформление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иальное оформление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иальное оформление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иальное оформление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Специальное оформление">
  <a:themeElements>
    <a:clrScheme name="1_Специальное оформление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Специальное оформление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Специальное оформление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иальное оформление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иальное оформление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иальное оформление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иальное оформление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иальное оформление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Специальное оформление">
  <a:themeElements>
    <a:clrScheme name="1_Специальное оформление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Специальное оформление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Специальное оформление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иальное оформление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иальное оформление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иальное оформление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иальное оформление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иальное оформление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Тема1">
  <a:themeElements>
    <a:clrScheme name="2_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Оформление по умолчанию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2_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_Тема1">
  <a:themeElements>
    <a:clrScheme name="2_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Оформление по умолчанию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2_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Оформление по умолчанию">
  <a:themeElements>
    <a:clrScheme name="2_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Оформление по умолчанию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2_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2_Тема1">
  <a:themeElements>
    <a:clrScheme name="2_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Оформление по умолчанию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2_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3_Тема1">
  <a:themeElements>
    <a:clrScheme name="2_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Оформление по умолчанию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2_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Стандартная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Стандартная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76136</TotalTime>
  <Words>568</Words>
  <Application>Microsoft Office PowerPoint</Application>
  <PresentationFormat>Лист A4 (210x297 мм)</PresentationFormat>
  <Paragraphs>196</Paragraphs>
  <Slides>6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9</vt:i4>
      </vt:variant>
      <vt:variant>
        <vt:lpstr>Заголовки слайдов</vt:lpstr>
      </vt:variant>
      <vt:variant>
        <vt:i4>6</vt:i4>
      </vt:variant>
    </vt:vector>
  </HeadingPairs>
  <TitlesOfParts>
    <vt:vector size="15" baseType="lpstr">
      <vt:lpstr>2_Оформление по умолчанию</vt:lpstr>
      <vt:lpstr>1_Специальное оформление</vt:lpstr>
      <vt:lpstr>2_Специальное оформление</vt:lpstr>
      <vt:lpstr>3_Специальное оформление</vt:lpstr>
      <vt:lpstr>Тема1</vt:lpstr>
      <vt:lpstr>1_Тема1</vt:lpstr>
      <vt:lpstr>6_Оформление по умолчанию</vt:lpstr>
      <vt:lpstr>2_Тема1</vt:lpstr>
      <vt:lpstr>3_Тема1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Solver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Manukovskaya</dc:creator>
  <cp:lastModifiedBy>Evgeny Dosychev</cp:lastModifiedBy>
  <cp:revision>3588</cp:revision>
  <cp:lastPrinted>2017-05-26T11:48:33Z</cp:lastPrinted>
  <dcterms:created xsi:type="dcterms:W3CDTF">2004-04-29T13:32:28Z</dcterms:created>
  <dcterms:modified xsi:type="dcterms:W3CDTF">2018-06-14T06:18:48Z</dcterms:modified>
</cp:coreProperties>
</file>